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36"/>
  </p:notesMasterIdLst>
  <p:sldIdLst>
    <p:sldId id="256" r:id="rId2"/>
    <p:sldId id="257" r:id="rId3"/>
    <p:sldId id="309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0" r:id="rId15"/>
    <p:sldId id="279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270" r:id="rId25"/>
    <p:sldId id="28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271" r:id="rId35"/>
    <p:sldId id="281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272" r:id="rId45"/>
    <p:sldId id="282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273" r:id="rId55"/>
    <p:sldId id="283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274" r:id="rId65"/>
    <p:sldId id="284" r:id="rId66"/>
    <p:sldId id="334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275" r:id="rId75"/>
    <p:sldId id="285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276" r:id="rId85"/>
    <p:sldId id="286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277" r:id="rId95"/>
    <p:sldId id="28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278" r:id="rId105"/>
    <p:sldId id="288" r:id="rId106"/>
    <p:sldId id="366" r:id="rId107"/>
    <p:sldId id="367" r:id="rId108"/>
    <p:sldId id="368" r:id="rId109"/>
    <p:sldId id="369" r:id="rId110"/>
    <p:sldId id="370" r:id="rId111"/>
    <p:sldId id="371" r:id="rId112"/>
    <p:sldId id="372" r:id="rId113"/>
    <p:sldId id="373" r:id="rId114"/>
    <p:sldId id="289" r:id="rId115"/>
    <p:sldId id="291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290" r:id="rId125"/>
    <p:sldId id="292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1" r:id="rId1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79608" autoAdjust="0"/>
  </p:normalViewPr>
  <p:slideViewPr>
    <p:cSldViewPr snapToGrid="0">
      <p:cViewPr varScale="1">
        <p:scale>
          <a:sx n="49" d="100"/>
          <a:sy n="49" d="100"/>
        </p:scale>
        <p:origin x="72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8897-2265-4824-91D4-6A1FF3A31A99}" type="datetimeFigureOut">
              <a:rPr lang="en-CA" smtClean="0"/>
              <a:t>2025-08-08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8BC81-C9B4-4B81-B8C2-DC33661818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493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by: Amal Sleiman</a:t>
            </a:r>
          </a:p>
          <a:p>
            <a:r>
              <a:rPr lang="en-US" dirty="0"/>
              <a:t>Adapted by: Krista Lucier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8BC81-C9B4-4B81-B8C2-DC33661818E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966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71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3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55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9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98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9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3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9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8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15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13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3" Type="http://schemas.openxmlformats.org/officeDocument/2006/relationships/image" Target="../media/image98.png"/><Relationship Id="rId7" Type="http://schemas.openxmlformats.org/officeDocument/2006/relationships/slide" Target="slide110.xml"/><Relationship Id="rId2" Type="http://schemas.openxmlformats.org/officeDocument/2006/relationships/slide" Target="slide10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9.xml"/><Relationship Id="rId5" Type="http://schemas.openxmlformats.org/officeDocument/2006/relationships/slide" Target="slide108.xml"/><Relationship Id="rId10" Type="http://schemas.openxmlformats.org/officeDocument/2006/relationships/slide" Target="slide113.xml"/><Relationship Id="rId4" Type="http://schemas.openxmlformats.org/officeDocument/2006/relationships/slide" Target="slide107.xml"/><Relationship Id="rId9" Type="http://schemas.openxmlformats.org/officeDocument/2006/relationships/slide" Target="slide1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" Target="slide121.xml"/><Relationship Id="rId3" Type="http://schemas.openxmlformats.org/officeDocument/2006/relationships/image" Target="../media/image107.png"/><Relationship Id="rId7" Type="http://schemas.openxmlformats.org/officeDocument/2006/relationships/slide" Target="slide110.xml"/><Relationship Id="rId2" Type="http://schemas.openxmlformats.org/officeDocument/2006/relationships/slide" Target="slide1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9.xml"/><Relationship Id="rId5" Type="http://schemas.openxmlformats.org/officeDocument/2006/relationships/slide" Target="slide118.xml"/><Relationship Id="rId10" Type="http://schemas.openxmlformats.org/officeDocument/2006/relationships/slide" Target="slide123.xml"/><Relationship Id="rId4" Type="http://schemas.openxmlformats.org/officeDocument/2006/relationships/slide" Target="slide117.xml"/><Relationship Id="rId9" Type="http://schemas.openxmlformats.org/officeDocument/2006/relationships/slide" Target="slide12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slide" Target="slide131.xml"/><Relationship Id="rId3" Type="http://schemas.openxmlformats.org/officeDocument/2006/relationships/image" Target="../media/image116.png"/><Relationship Id="rId7" Type="http://schemas.openxmlformats.org/officeDocument/2006/relationships/slide" Target="slide130.xml"/><Relationship Id="rId2" Type="http://schemas.openxmlformats.org/officeDocument/2006/relationships/slide" Target="slide1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128.xml"/><Relationship Id="rId10" Type="http://schemas.openxmlformats.org/officeDocument/2006/relationships/slide" Target="slide133.xml"/><Relationship Id="rId4" Type="http://schemas.openxmlformats.org/officeDocument/2006/relationships/slide" Target="slide127.xml"/><Relationship Id="rId9" Type="http://schemas.openxmlformats.org/officeDocument/2006/relationships/slide" Target="slide13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7.png"/><Relationship Id="rId7" Type="http://schemas.openxmlformats.org/officeDocument/2006/relationships/slide" Target="slide20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10" Type="http://schemas.openxmlformats.org/officeDocument/2006/relationships/slide" Target="slide23.xml"/><Relationship Id="rId4" Type="http://schemas.openxmlformats.org/officeDocument/2006/relationships/slide" Target="slide17.xml"/><Relationship Id="rId9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26.png"/><Relationship Id="rId7" Type="http://schemas.openxmlformats.org/officeDocument/2006/relationships/slide" Target="slide30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13" Type="http://schemas.openxmlformats.org/officeDocument/2006/relationships/slide" Target="slide104.xml"/><Relationship Id="rId3" Type="http://schemas.openxmlformats.org/officeDocument/2006/relationships/slide" Target="slide14.xml"/><Relationship Id="rId7" Type="http://schemas.openxmlformats.org/officeDocument/2006/relationships/slide" Target="slide44.xml"/><Relationship Id="rId12" Type="http://schemas.openxmlformats.org/officeDocument/2006/relationships/slide" Target="slide94.xml"/><Relationship Id="rId2" Type="http://schemas.openxmlformats.org/officeDocument/2006/relationships/image" Target="../media/image1.png"/><Relationship Id="rId16" Type="http://schemas.openxmlformats.org/officeDocument/2006/relationships/slide" Target="slide1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84.xml"/><Relationship Id="rId5" Type="http://schemas.openxmlformats.org/officeDocument/2006/relationships/slide" Target="slide24.xml"/><Relationship Id="rId15" Type="http://schemas.openxmlformats.org/officeDocument/2006/relationships/slide" Target="slide124.xml"/><Relationship Id="rId10" Type="http://schemas.openxmlformats.org/officeDocument/2006/relationships/slide" Target="slide74.xml"/><Relationship Id="rId4" Type="http://schemas.openxmlformats.org/officeDocument/2006/relationships/image" Target="../media/image5.jpeg"/><Relationship Id="rId9" Type="http://schemas.openxmlformats.org/officeDocument/2006/relationships/slide" Target="slide64.xml"/><Relationship Id="rId14" Type="http://schemas.openxmlformats.org/officeDocument/2006/relationships/slide" Target="slide1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35.png"/><Relationship Id="rId7" Type="http://schemas.openxmlformats.org/officeDocument/2006/relationships/slide" Target="slide40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10" Type="http://schemas.openxmlformats.org/officeDocument/2006/relationships/slide" Target="slide43.xml"/><Relationship Id="rId4" Type="http://schemas.openxmlformats.org/officeDocument/2006/relationships/slide" Target="slide37.xml"/><Relationship Id="rId9" Type="http://schemas.openxmlformats.org/officeDocument/2006/relationships/slide" Target="slide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image" Target="../media/image44.png"/><Relationship Id="rId7" Type="http://schemas.openxmlformats.org/officeDocument/2006/relationships/slide" Target="slide50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48.xml"/><Relationship Id="rId10" Type="http://schemas.openxmlformats.org/officeDocument/2006/relationships/slide" Target="slide53.xml"/><Relationship Id="rId4" Type="http://schemas.openxmlformats.org/officeDocument/2006/relationships/slide" Target="slide47.xml"/><Relationship Id="rId9" Type="http://schemas.openxmlformats.org/officeDocument/2006/relationships/slide" Target="slide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53.png"/><Relationship Id="rId7" Type="http://schemas.openxmlformats.org/officeDocument/2006/relationships/slide" Target="slide60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10" Type="http://schemas.openxmlformats.org/officeDocument/2006/relationships/slide" Target="slide63.xml"/><Relationship Id="rId4" Type="http://schemas.openxmlformats.org/officeDocument/2006/relationships/slide" Target="slide57.xml"/><Relationship Id="rId9" Type="http://schemas.openxmlformats.org/officeDocument/2006/relationships/slide" Target="slide6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62.png"/><Relationship Id="rId7" Type="http://schemas.openxmlformats.org/officeDocument/2006/relationships/slide" Target="slide70.xml"/><Relationship Id="rId2" Type="http://schemas.openxmlformats.org/officeDocument/2006/relationships/slide" Target="slide6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5" Type="http://schemas.openxmlformats.org/officeDocument/2006/relationships/slide" Target="slide68.xml"/><Relationship Id="rId10" Type="http://schemas.openxmlformats.org/officeDocument/2006/relationships/slide" Target="slide73.xml"/><Relationship Id="rId4" Type="http://schemas.openxmlformats.org/officeDocument/2006/relationships/slide" Target="slide67.xml"/><Relationship Id="rId9" Type="http://schemas.openxmlformats.org/officeDocument/2006/relationships/slide" Target="slide7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3" Type="http://schemas.openxmlformats.org/officeDocument/2006/relationships/image" Target="../media/image71.png"/><Relationship Id="rId7" Type="http://schemas.openxmlformats.org/officeDocument/2006/relationships/slide" Target="slide80.xml"/><Relationship Id="rId2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5" Type="http://schemas.openxmlformats.org/officeDocument/2006/relationships/slide" Target="slide78.xml"/><Relationship Id="rId10" Type="http://schemas.openxmlformats.org/officeDocument/2006/relationships/slide" Target="slide83.xml"/><Relationship Id="rId4" Type="http://schemas.openxmlformats.org/officeDocument/2006/relationships/slide" Target="slide77.xml"/><Relationship Id="rId9" Type="http://schemas.openxmlformats.org/officeDocument/2006/relationships/slide" Target="slide8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image" Target="../media/image80.png"/><Relationship Id="rId7" Type="http://schemas.openxmlformats.org/officeDocument/2006/relationships/slide" Target="slide90.xml"/><Relationship Id="rId2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5" Type="http://schemas.openxmlformats.org/officeDocument/2006/relationships/slide" Target="slide88.xml"/><Relationship Id="rId10" Type="http://schemas.openxmlformats.org/officeDocument/2006/relationships/slide" Target="slide93.xml"/><Relationship Id="rId4" Type="http://schemas.openxmlformats.org/officeDocument/2006/relationships/slide" Target="slide87.xml"/><Relationship Id="rId9" Type="http://schemas.openxmlformats.org/officeDocument/2006/relationships/slide" Target="slide9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3" Type="http://schemas.openxmlformats.org/officeDocument/2006/relationships/image" Target="../media/image89.png"/><Relationship Id="rId7" Type="http://schemas.openxmlformats.org/officeDocument/2006/relationships/slide" Target="slide100.xml"/><Relationship Id="rId2" Type="http://schemas.openxmlformats.org/officeDocument/2006/relationships/slide" Target="slide9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98.xml"/><Relationship Id="rId10" Type="http://schemas.openxmlformats.org/officeDocument/2006/relationships/slide" Target="slide103.xml"/><Relationship Id="rId4" Type="http://schemas.openxmlformats.org/officeDocument/2006/relationships/slide" Target="slide97.xml"/><Relationship Id="rId9" Type="http://schemas.openxmlformats.org/officeDocument/2006/relationships/slide" Target="slide10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458236-7C88-4EAF-9AB5-206509D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7EDC3-8BD4-9F58-49F1-6BF60F829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6359" y="2173247"/>
            <a:ext cx="4855709" cy="2119090"/>
          </a:xfrm>
        </p:spPr>
        <p:txBody>
          <a:bodyPr anchor="ctr">
            <a:normAutofit/>
          </a:bodyPr>
          <a:lstStyle/>
          <a:p>
            <a:r>
              <a:rPr lang="en-US" sz="2800" dirty="0"/>
              <a:t>A game </a:t>
            </a:r>
            <a:br>
              <a:rPr lang="en-US" sz="2800" dirty="0"/>
            </a:br>
            <a:r>
              <a:rPr lang="en-US" sz="2800" dirty="0"/>
              <a:t>“like”</a:t>
            </a:r>
            <a:endParaRPr lang="en-CA" sz="2800" dirty="0"/>
          </a:p>
        </p:txBody>
      </p:sp>
      <p:pic>
        <p:nvPicPr>
          <p:cNvPr id="5" name="Picture 4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899163EE-13D2-96BA-3AAC-3D2B0A2A2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6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40BB09D0-8547-B5CB-3C6A-611EB8ED282F}"/>
              </a:ext>
            </a:extLst>
          </p:cNvPr>
          <p:cNvSpPr txBox="1">
            <a:spLocks/>
          </p:cNvSpPr>
          <p:nvPr/>
        </p:nvSpPr>
        <p:spPr>
          <a:xfrm>
            <a:off x="7943247" y="5333492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Play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5E42625-19B4-C52A-E35C-ABED3BEDA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13" y="828972"/>
            <a:ext cx="2788101" cy="11341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5CACD2-3576-0913-9BCD-ACE910C72110}"/>
              </a:ext>
            </a:extLst>
          </p:cNvPr>
          <p:cNvSpPr txBox="1"/>
          <p:nvPr/>
        </p:nvSpPr>
        <p:spPr>
          <a:xfrm>
            <a:off x="6919767" y="4292337"/>
            <a:ext cx="41888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Felix Titling (Headings)"/>
              </a:rPr>
              <a:t>Social determinants of health</a:t>
            </a:r>
            <a:endParaRPr lang="en-CA" sz="2400" dirty="0">
              <a:latin typeface="Felix Titling (Headings)"/>
            </a:endParaRPr>
          </a:p>
        </p:txBody>
      </p:sp>
      <p:pic>
        <p:nvPicPr>
          <p:cNvPr id="18" name="Picture 17" descr="A group of black letters&#10;&#10;AI-generated content may be incorrect.">
            <a:extLst>
              <a:ext uri="{FF2B5EF4-FFF2-40B4-BE49-F238E27FC236}">
                <a16:creationId xmlns:a16="http://schemas.microsoft.com/office/drawing/2014/main" id="{DEA47A5C-D57D-637E-8ED5-986B7B479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6" b="89734" l="9375" r="89931">
                        <a14:foregroundMark x1="59896" y1="67681" x2="59896" y2="67681"/>
                        <a14:foregroundMark x1="52257" y1="64639" x2="52257" y2="64639"/>
                        <a14:foregroundMark x1="56250" y1="43346" x2="56250" y2="43346"/>
                        <a14:foregroundMark x1="53993" y1="25095" x2="59375" y2="56654"/>
                        <a14:foregroundMark x1="59375" y1="56654" x2="54861" y2="28137"/>
                        <a14:foregroundMark x1="54861" y1="28137" x2="53646" y2="26616"/>
                        <a14:foregroundMark x1="56944" y1="15589" x2="48438" y2="39544"/>
                        <a14:foregroundMark x1="47615" y1="55164" x2="47535" y2="56684"/>
                        <a14:foregroundMark x1="48438" y1="39544" x2="47795" y2="51757"/>
                        <a14:foregroundMark x1="49124" y1="70103" x2="61111" y2="74905"/>
                        <a14:foregroundMark x1="61111" y1="74905" x2="64063" y2="31179"/>
                        <a14:foregroundMark x1="64063" y1="31179" x2="59757" y2="14764"/>
                        <a14:foregroundMark x1="42535" y1="14449" x2="28993" y2="14829"/>
                        <a14:foregroundMark x1="28993" y1="14829" x2="27496" y2="57451"/>
                        <a14:foregroundMark x1="30254" y1="74560" x2="42188" y2="76046"/>
                        <a14:foregroundMark x1="44738" y1="16093" x2="44755" y2="15697"/>
                        <a14:foregroundMark x1="42188" y1="76046" x2="44585" y2="19696"/>
                        <a14:foregroundMark x1="22613" y1="14424" x2="11632" y2="16730"/>
                        <a14:foregroundMark x1="24306" y1="14068" x2="24042" y2="14123"/>
                        <a14:foregroundMark x1="11632" y1="16730" x2="9375" y2="75285"/>
                        <a14:foregroundMark x1="9375" y1="75285" x2="22917" y2="76806"/>
                        <a14:foregroundMark x1="23647" y1="57264" x2="25174" y2="16350"/>
                        <a14:foregroundMark x1="22917" y1="76806" x2="23009" y2="74352"/>
                        <a14:foregroundMark x1="42708" y1="14829" x2="44271" y2="14829"/>
                        <a14:foregroundMark x1="43924" y1="15209" x2="42708" y2="15209"/>
                        <a14:foregroundMark x1="60243" y1="14449" x2="59201" y2="14829"/>
                        <a14:foregroundMark x1="22222" y1="16730" x2="24132" y2="14829"/>
                        <a14:foregroundMark x1="25000" y1="15970" x2="25000" y2="19011"/>
                        <a14:backgroundMark x1="26389" y1="65399" x2="26389" y2="65399"/>
                        <a14:backgroundMark x1="26910" y1="68061" x2="26910" y2="68061"/>
                        <a14:backgroundMark x1="26736" y1="57414" x2="26563" y2="74525"/>
                        <a14:backgroundMark x1="59549" y1="11787" x2="59478" y2="12095"/>
                        <a14:backgroundMark x1="47049" y1="56654" x2="46875" y2="69962"/>
                        <a14:backgroundMark x1="46354" y1="53612" x2="47049" y2="55894"/>
                        <a14:backgroundMark x1="66840" y1="64259" x2="66840" y2="67300"/>
                        <a14:backgroundMark x1="25174" y1="11787" x2="24479" y2="12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10" y="2258272"/>
            <a:ext cx="4389500" cy="2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2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59B47-6898-D080-4BCF-B31CD4DA8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CFD38-786A-000A-E55B-8AC38EC9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7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839DED-4DC1-5702-D533-AEE875BFE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FC77C0-14AB-F61D-265F-5857140FD07B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Ravi is male, 39-years old, and Indian</a:t>
            </a:r>
          </a:p>
          <a:p>
            <a:pPr algn="ctr"/>
            <a:r>
              <a:rPr lang="en-US" dirty="0"/>
              <a:t>Ravi DOES smoke</a:t>
            </a:r>
          </a:p>
          <a:p>
            <a:pPr algn="ctr"/>
            <a:r>
              <a:rPr lang="en-US" dirty="0"/>
              <a:t>Ravi has access to public transportation</a:t>
            </a:r>
          </a:p>
          <a:p>
            <a:pPr algn="ctr"/>
            <a:r>
              <a:rPr lang="en-US" dirty="0"/>
              <a:t>Ravi’s adverse childhood experience (ACE) score is 1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8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BC364DB-73D5-7C89-ABEE-2099E4663499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9C8856DE-0F0E-8DBF-3321-3BF9DD521CAD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10872118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9C65F-881C-F0C6-1B96-96437711F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A243-9EE9-030D-F0C7-3FE3C068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635911-96FB-9933-6D66-AE47BF752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2B03EE99-6323-AF11-D86B-DA25FB700BD5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0184208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D7C64-BE76-4CE3-49F7-7D60E9481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5FD8E-7910-FAFB-1DEF-404E0515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F9AE92-78D5-F649-C0E7-6E3B83C36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38B4368-AEFB-B6A7-6225-5216EAE87C4D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8350510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8DA49-8762-3E10-A29E-8A3FB2163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D6B16-6FD8-C81C-37E3-50F991410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3034D-0D88-5CD5-4079-6F3D70DF6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445A6739-E14B-E32E-B095-445457B61A1B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3826185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2B544-E894-7311-37A1-F7040A3B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DAFE-DDA5-34E7-B692-FDC4C5ED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76B19-CAF5-A35B-23D3-A612BC946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8441EFC4-F837-78C0-A51D-29B11E9A4E8B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3205631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A6E51-EF85-CE41-D0F3-F11672013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847B2C55-D5C9-2A10-BB4B-1642C13FF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CCD6DAD-F2C0-BE6D-8C57-69D5B390A317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10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07FF9E-C67E-24F3-1FB9-AAEE4CAEAB0F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CAFB83-7770-DAF3-4A03-496EC01C4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76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CC704-5381-F9ED-9E8E-F6211092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80A84294-1845-6BE1-0B01-9AED86AB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5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91A994B-1111-76D6-D3DA-02A16C35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E7E0F-FF21-49CC-CAB5-3440EA3AE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10: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47CA057F-7F49-1C40-0F80-BF21C08A6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FA60720A-3280-C93C-3E85-39F7D140C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B1725161-8E26-F47E-1D80-178A8A892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AE6E1510-C766-07A9-6DB9-F1E2F87E7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7532B14C-5365-FDFC-4FA5-97CA7EBED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E2B3415C-5810-FD7F-7AF6-7097EDDA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08D26D61-282B-F0F3-7DF7-03394AB53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747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4BDFF-DA5D-A6F5-5853-53DE11B0A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46EA-63F5-BB8B-D638-5BF8D147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3606B-F1B5-5DF8-7CCE-45FEE7247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6A7084E-ECF0-7AC8-D17A-0F1E2DC26812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24406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23D0A-96D0-2A57-34E6-4AEABDF31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BBD8-93CE-2A52-9F8B-282319F4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980D8-657C-CE1B-27AC-C9B5A97E4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4A1B0257-8CCC-5238-288A-444B3296FCC2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656322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5646C-9B09-34AF-AA22-6682986D2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9F81-86F4-9869-3FBC-030E14B2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2E30D9-60E5-EF09-31D1-E6AF55280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0C4340BF-2801-B663-9426-F3C786AD2B91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254303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9BE5A-0839-6F3E-E688-60805E0F9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C8B81-8C7E-53D9-C7CE-8B48A23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6D73F1-4655-BE21-D366-DADFCA8E5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4D7DDB0-9883-FE77-963F-667982FED117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08817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3AD21-9A89-7EE9-57E9-611D0EE81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92BC-3DEE-27BE-2CA1-4B30E539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8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02C767-3805-2B60-BEE7-5C67B48DF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8242DA-17CC-2DB2-8146-F481A77D31FA}"/>
              </a:ext>
            </a:extLst>
          </p:cNvPr>
          <p:cNvSpPr txBox="1">
            <a:spLocks/>
          </p:cNvSpPr>
          <p:nvPr/>
        </p:nvSpPr>
        <p:spPr>
          <a:xfrm>
            <a:off x="278680" y="2119344"/>
            <a:ext cx="6226292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Chantelle is two-spirited, 30-years old, and M</a:t>
            </a:r>
            <a:r>
              <a:rPr lang="en-CA" dirty="0"/>
              <a:t>é</a:t>
            </a:r>
            <a:r>
              <a:rPr lang="en-US" dirty="0"/>
              <a:t>tis</a:t>
            </a:r>
          </a:p>
          <a:p>
            <a:pPr algn="ctr"/>
            <a:r>
              <a:rPr lang="en-US" dirty="0"/>
              <a:t>Chantelle does NOT smoke</a:t>
            </a:r>
          </a:p>
          <a:p>
            <a:pPr algn="ctr"/>
            <a:r>
              <a:rPr lang="en-US" dirty="0"/>
              <a:t>Chantelle does NOT drive</a:t>
            </a:r>
          </a:p>
          <a:p>
            <a:pPr algn="ctr"/>
            <a:r>
              <a:rPr lang="en-US" dirty="0"/>
              <a:t>Chantelle’s adverse childhood experience (ACE) score is 4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8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FFA50E0-0BDB-BAD8-23EA-94D2FA763DC9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C45CBD47-4A61-273C-32E9-BBAE4527A259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8257391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A573-6205-0D77-6C90-5E6B93BC8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0FF7-D7DE-B6AE-6496-C46C4483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5C3C3-80DA-1615-23B7-CDD9B10E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8BF2FDD9-79FA-15E5-94C3-EB1DC2711C8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5302239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E48D1-32E5-19FB-2EBB-BD953368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0931-41E3-B3FA-F3F9-2224A2E9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37C6F2-C0A1-16BA-9078-98C8AB33D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3778A25-CE96-7BEE-F491-9BCC1B9F37F5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9795527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E83AE-BD50-9691-DD24-E627B5999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76202-5761-D07A-5EB9-2E18D3086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E3A086-A76E-D530-2E8D-153E6D8E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DA4A04A6-C541-A0A0-2267-F0FC911379DB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1427913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D9822-4D15-1832-B3BB-DAE3AEB29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A3B1-32BE-1388-6011-DF7B016C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D17ED-D794-569C-F5C2-A1039B259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993104A-4E90-FDB9-9CF9-BE939AD01F52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935144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45300-23D7-9BAB-7DDA-13658F7A6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A722AB74-E424-EA07-7CAC-DB0D794B4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E47764-DC56-7B79-392C-3E7FE749655A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11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6BFA2F-C459-B5BC-AE72-F593097F70AE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FEF8BB-4EA4-76B1-E0C2-85C728E33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10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BF8CC-7694-9138-66E0-D55EA4E84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2F86B790-0204-3D3A-324D-E74630878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29" cy="1782165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FF37CB6-3DDC-DBD7-6444-FE902B463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6B7B3-1CA7-BEBB-2FE7-2CFAF405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11: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46E7C6F1-3D14-5AD6-4AA4-0DD0C9C9D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29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E407EEC9-34E3-AFEB-770A-17EF31D86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29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021003C2-DCD8-77AD-5EB0-36E5590FA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29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5871A250-007B-654C-41D5-8EEBBD5ED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29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BDD656CF-CAB1-EB76-5ED8-51AE64349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3" y="4064979"/>
            <a:ext cx="2496029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B153531F-CD3B-DF02-76FA-05EDEAC2E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29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46CDC854-DC9F-BF90-86EC-CB2A4AF8A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29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16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832B1-AAA3-03FC-1043-91A92C00A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0E48D-9EEE-E210-A550-59C8C898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1334F-BB7E-2C0A-F99F-D6EB04855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75B7FE8-7DBF-2748-EF90-8FA96CEF8AC1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0332723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CAE6-F194-6787-F79D-4524C7CE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862E-C94F-09D0-9E77-7DEF95F4E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CFD82-CDBC-729C-C2ED-317422EE8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97A3F97D-D7B1-7F26-6780-0A7C90A7DF83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7316124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72F6B-54CF-FBF4-FD68-AEB3DED69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DA43-C3D1-D014-27C6-FCA0923B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F1BF1-4A0B-5570-94DC-AAD51A864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8601262-B549-8B6A-73C9-B60C016FA2DD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9197657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7585E-A3EB-399C-F62B-20ED561D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88FF-CCDA-1BFD-C1AF-58E9ED171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511AE-3974-AE1E-036C-F78733E57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DCEF9D50-4672-6F45-4189-28D255304211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86968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4D050-D216-F176-2E36-35CCB234F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25DD-7D9B-4C76-E828-3C08EF06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9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512E13-FFA7-F70D-2011-7D8BE6FF0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689EDD-A1AE-21FF-350E-853DDBF1BEB3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Ahmed is male, 24-years old, and Somalian</a:t>
            </a:r>
          </a:p>
          <a:p>
            <a:pPr algn="ctr"/>
            <a:r>
              <a:rPr lang="en-US" dirty="0"/>
              <a:t>Ahmed does NOT smoke</a:t>
            </a:r>
          </a:p>
          <a:p>
            <a:pPr algn="ctr"/>
            <a:r>
              <a:rPr lang="en-US" dirty="0"/>
              <a:t>Ahmed does NOT drive</a:t>
            </a:r>
          </a:p>
          <a:p>
            <a:pPr algn="ctr"/>
            <a:r>
              <a:rPr lang="en-US" dirty="0"/>
              <a:t>Ahmed’s adverse childhood experience (ACE) score is 5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10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2411F7B7-BFB8-5AFF-1100-70EFF4A8E6A2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11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ED2C1123-7E15-F68A-4B99-857DECAB300C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13987224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A0EB2-65C2-3F43-F4DF-2A995D6A9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817A-3173-A448-FB05-419543329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1B0D35-1A25-96CD-5802-9935FED51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564B8F95-DF14-3F53-D981-E7AC2372B347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77800241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D594A-35EC-ABFB-319F-E061B189E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B9EE-D365-90AD-9B89-8780B581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2FCC1-40B5-EE71-7437-1AEE2BD3E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837434F0-8DC1-76B8-0696-C7508A9BFE21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629278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9FB28-CAD6-7EB5-3598-E8F7FE282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9EEE6-FAA4-535A-1CD1-6157981A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FC1C42-1677-3AE8-81B2-FA57029EF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446DA716-7271-F56F-F750-FEF9921E0835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865165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BD857-C195-7E93-DBD9-7E85F522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9203C-0CE3-85A7-931C-2590E987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CA311B-C77E-4EBF-9733-8FD56CF14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29242261-FE22-7C2E-499A-38072299E853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7816551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F054-CE0B-69C4-3F9A-CE3FA827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CB88D718-4F2F-2B30-5FCA-23D282497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BE7B9F5-62AD-9947-5BFA-89B7CE1CF74E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12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5E30F7-2E97-8FCB-4A41-5A0B23375C5C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D81CF-D1B0-5D21-1A02-16CDABA4A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145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2E9E1-F85C-1AA8-38FA-05FFB9662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52368CA-A746-1B35-5A77-50A917A4A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06172F94-7927-710C-6914-DE9137312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29" cy="1782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F53657-3CC8-E8C0-FC3F-04B471D9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12: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C1943E92-B719-B962-02AE-016169E96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29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3D50D78B-E719-981E-F4AA-14C929C12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29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5D972D81-3411-6590-8FDB-636197136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29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618A5DAB-76F7-DBF6-5CC2-2D4652989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29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494F5EC3-98D7-F78F-1E74-047B67D9B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29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32CA428B-2006-02F3-E2E9-E9AD936A9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29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A0827EB5-8CC5-C55C-D212-87FCCD3C3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29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107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0EC94-319D-3B8D-F89D-9E97809FD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ED3F-2387-B3A7-47D7-DB7885ED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48EBD-D756-9CAF-0AB6-09FB5CDCD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2BD3485-D334-FC8A-FA28-7CDD516FB7F0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013659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9C039-9FD9-02C5-AC44-30D0DEDBC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225C-3074-804E-5182-3B2132316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8A7593-7CF8-A27A-370D-4DD15A7E6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10F870B-0E93-7467-419D-4C15100B1DE7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7039110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ABCE9-AC0D-902E-6AE9-6C6D1B481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D2FBF-17D2-0C72-4E48-D44C8634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FBA7C1-EC1F-180D-BEB2-2EFCD5290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AD5449A1-2F3F-151E-F524-5FE1BDEFF7A5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6621324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9F03-3738-E432-0693-F8767C3CB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4AE57-5544-C4C5-8087-5C9CCD78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32A2A5-5BE9-7859-E82A-02188949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BFA6195-9D35-4657-5711-CF6B9E3157D9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02270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9E26F-C0A5-5306-0B93-26DD01D2F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5B73-C421-C7B4-7DFE-2B656ED8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10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FDBBCC-8CBA-07AA-0F01-E7E87F06B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3196B7-3BC1-156C-7D4F-8DC74DB17472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Olivia is female, 15-years old, and French-Canadian</a:t>
            </a:r>
          </a:p>
          <a:p>
            <a:pPr algn="ctr"/>
            <a:r>
              <a:rPr lang="en-US" dirty="0"/>
              <a:t>Olivia does NOT smoke</a:t>
            </a:r>
          </a:p>
          <a:p>
            <a:pPr algn="ctr"/>
            <a:r>
              <a:rPr lang="en-US" dirty="0"/>
              <a:t>Olivia has access to public transportation</a:t>
            </a:r>
          </a:p>
          <a:p>
            <a:pPr algn="ctr"/>
            <a:r>
              <a:rPr lang="en-US" dirty="0"/>
              <a:t>Olivia’s adverse childhood experience (ACE) score is 4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8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E7C3ADC-8A6A-F4D2-9E03-422CA883F078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E0A5F328-D953-D8E4-7568-5C6EC05C05A4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9535068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1835C-50A9-1BA9-1D6C-1B5DA3DA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EB5E-A063-14F6-0881-5203BDDE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A73BD1-31F8-2BD0-FC87-EC76E59D9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D8754CD7-E9AB-EDBC-74F8-F1C94DD95B69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3992483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1CF2-ED99-8F57-A236-8B64D763A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171A2-7715-9AAC-1234-EC336AF76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70EF6-990A-D6F7-6F6D-282AA41C8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8282E61-17EE-CD84-E1D4-E642909E713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36509215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01698-DDE2-BA17-1AAE-DE8BB9893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AE67-7558-7D08-F82D-D6F6867B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81395D-D7EF-2A0D-9D02-7003AD5A6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B2848D8-508B-CCC7-2053-08C8A0B91894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6525186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DDBEC-3222-845E-10AD-0899AEA50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93FC7-E76F-E925-1B38-048BADDF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955B6-3384-9325-2DFC-31C07E671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032919F9-12F5-3410-F141-3349B44B9752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1712894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B9A4D-B731-174D-C791-2531B693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7B926983-96AF-3991-9B20-511BDB142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8" y="977096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B9F9E14-91E0-6576-542E-4012D85BA8FC}"/>
              </a:ext>
            </a:extLst>
          </p:cNvPr>
          <p:cNvSpPr txBox="1">
            <a:spLocks/>
          </p:cNvSpPr>
          <p:nvPr/>
        </p:nvSpPr>
        <p:spPr>
          <a:xfrm>
            <a:off x="6594970" y="780805"/>
            <a:ext cx="4824329" cy="1553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Thanks for playing!</a:t>
            </a:r>
            <a:endParaRPr lang="en-CA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8215C-6A0B-D4F5-9A3E-16DE6F74F9A0}"/>
              </a:ext>
            </a:extLst>
          </p:cNvPr>
          <p:cNvGrpSpPr/>
          <p:nvPr/>
        </p:nvGrpSpPr>
        <p:grpSpPr>
          <a:xfrm>
            <a:off x="6312265" y="2353458"/>
            <a:ext cx="5389737" cy="3826716"/>
            <a:chOff x="2466974" y="4305107"/>
            <a:chExt cx="7258050" cy="16955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2328E9-229D-2FCF-5592-E450E578E6DE}"/>
                </a:ext>
              </a:extLst>
            </p:cNvPr>
            <p:cNvSpPr/>
            <p:nvPr/>
          </p:nvSpPr>
          <p:spPr>
            <a:xfrm>
              <a:off x="2466974" y="4305107"/>
              <a:ext cx="7258050" cy="1695534"/>
            </a:xfrm>
            <a:prstGeom prst="roundRect">
              <a:avLst>
                <a:gd name="adj" fmla="val 10190"/>
              </a:avLst>
            </a:prstGeom>
            <a:gradFill>
              <a:gsLst>
                <a:gs pos="0">
                  <a:schemeClr val="bg1">
                    <a:alpha val="5000"/>
                  </a:schemeClr>
                </a:gs>
                <a:gs pos="100000">
                  <a:schemeClr val="bg1">
                    <a:lumMod val="95000"/>
                    <a:alpha val="15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BD7081-987B-5ED2-2A78-EC4F4CE41F94}"/>
                </a:ext>
              </a:extLst>
            </p:cNvPr>
            <p:cNvSpPr txBox="1"/>
            <p:nvPr/>
          </p:nvSpPr>
          <p:spPr>
            <a:xfrm>
              <a:off x="2861567" y="4350569"/>
              <a:ext cx="6468861" cy="1604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IN" sz="1600" b="1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Like what you see? Scan this QR code to give us feedback!</a:t>
              </a:r>
            </a:p>
            <a:p>
              <a:pPr algn="ctr">
                <a:lnSpc>
                  <a:spcPct val="120000"/>
                </a:lnSpc>
              </a:pPr>
              <a:endParaRPr lang="en-IN" sz="1600" b="1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algn="ctr">
                <a:lnSpc>
                  <a:spcPct val="120000"/>
                </a:lnSpc>
              </a:pPr>
              <a:endParaRPr lang="en-IN" sz="1600" b="1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algn="ctr">
                <a:lnSpc>
                  <a:spcPct val="120000"/>
                </a:lnSpc>
              </a:pPr>
              <a:endParaRPr lang="en-IN" sz="1600" b="1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algn="ctr">
                <a:lnSpc>
                  <a:spcPct val="120000"/>
                </a:lnSpc>
              </a:pPr>
              <a:endParaRPr lang="en-IN" sz="1600" b="1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algn="ctr">
                <a:lnSpc>
                  <a:spcPct val="120000"/>
                </a:lnSpc>
              </a:pPr>
              <a:endParaRPr lang="en-IN" sz="1600" b="1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algn="ctr">
                <a:lnSpc>
                  <a:spcPct val="120000"/>
                </a:lnSpc>
              </a:pPr>
              <a:endParaRPr lang="en-IN" sz="1600" b="1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IN" sz="1600" b="1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Without research, hope is just a word. Research allows us to continue to improve outcomes for patients and our community. Thank you for your support!</a:t>
              </a:r>
            </a:p>
          </p:txBody>
        </p:sp>
      </p:grp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378BF84-18C3-C340-CF76-2D5711543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8857" r="7082" b="7527"/>
          <a:stretch>
            <a:fillRect/>
          </a:stretch>
        </p:blipFill>
        <p:spPr>
          <a:xfrm>
            <a:off x="8231627" y="3250775"/>
            <a:ext cx="1537406" cy="15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76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3E422CA9-8A16-375C-2094-6373BF6EC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0A238E-B3CA-80AD-D50E-0E5032C41D60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1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49911F-F701-15BF-FE0A-EB6425CB3834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 descr="A sign with text and numbers&#10;&#10;AI-generated content may be incorrect.">
            <a:extLst>
              <a:ext uri="{FF2B5EF4-FFF2-40B4-BE49-F238E27FC236}">
                <a16:creationId xmlns:a16="http://schemas.microsoft.com/office/drawing/2014/main" id="{93920594-58FE-3E3C-EFD9-F5942E2C4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12" y="2189331"/>
            <a:ext cx="3472461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8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A6C76-E73B-663C-CE1D-BDE7A8CF2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4D81C3D-676F-CA41-D1C3-678191037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80EF1-9533-ABFD-E99D-A91406DC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1: Choose your Card!</a:t>
            </a:r>
            <a:endParaRPr lang="en-CA" dirty="0"/>
          </a:p>
        </p:txBody>
      </p:sp>
      <p:pic>
        <p:nvPicPr>
          <p:cNvPr id="17" name="Picture 16" descr="A sign with text and numbers&#10;&#10;AI-generated content may be incorrect.">
            <a:hlinkClick r:id="rId2" action="ppaction://hlinksldjump"/>
            <a:extLst>
              <a:ext uri="{FF2B5EF4-FFF2-40B4-BE49-F238E27FC236}">
                <a16:creationId xmlns:a16="http://schemas.microsoft.com/office/drawing/2014/main" id="{2DF55BB0-8083-A543-92E3-F633A8CBD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4" y="1933308"/>
            <a:ext cx="2496031" cy="1782166"/>
          </a:xfrm>
          <a:prstGeom prst="rect">
            <a:avLst/>
          </a:prstGeom>
        </p:spPr>
      </p:pic>
      <p:pic>
        <p:nvPicPr>
          <p:cNvPr id="18" name="Picture 17" descr="A sign with text and numbers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0C170D82-6B6C-3FC0-7CD3-73E16DA4C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94" y="1933308"/>
            <a:ext cx="2496031" cy="1782166"/>
          </a:xfrm>
          <a:prstGeom prst="rect">
            <a:avLst/>
          </a:prstGeom>
        </p:spPr>
      </p:pic>
      <p:pic>
        <p:nvPicPr>
          <p:cNvPr id="19" name="Picture 18" descr="A sign with text and numbers&#10;&#10;AI-generated content may be incorrect.">
            <a:hlinkClick r:id="rId5" action="ppaction://hlinksldjump"/>
            <a:extLst>
              <a:ext uri="{FF2B5EF4-FFF2-40B4-BE49-F238E27FC236}">
                <a16:creationId xmlns:a16="http://schemas.microsoft.com/office/drawing/2014/main" id="{CEE3CA74-AB76-CD0F-73AA-F3A910878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74" y="1933308"/>
            <a:ext cx="2496031" cy="1782166"/>
          </a:xfrm>
          <a:prstGeom prst="rect">
            <a:avLst/>
          </a:prstGeom>
        </p:spPr>
      </p:pic>
      <p:pic>
        <p:nvPicPr>
          <p:cNvPr id="20" name="Picture 19" descr="A sign with text and numbers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9FFAE5E9-27F6-E1D7-0524-496621047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54" y="1933308"/>
            <a:ext cx="2496031" cy="1782166"/>
          </a:xfrm>
          <a:prstGeom prst="rect">
            <a:avLst/>
          </a:prstGeom>
        </p:spPr>
      </p:pic>
      <p:pic>
        <p:nvPicPr>
          <p:cNvPr id="23" name="Picture 22" descr="A sign with text and numbers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6447230A-726D-55CF-AC00-22BB998C1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4" y="4064979"/>
            <a:ext cx="2496031" cy="1782166"/>
          </a:xfrm>
          <a:prstGeom prst="rect">
            <a:avLst/>
          </a:prstGeom>
        </p:spPr>
      </p:pic>
      <p:pic>
        <p:nvPicPr>
          <p:cNvPr id="24" name="Picture 23" descr="A sign with text and numbers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912C4E7F-3BA4-F6AB-04D1-86499D815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94" y="4064979"/>
            <a:ext cx="2496031" cy="1782166"/>
          </a:xfrm>
          <a:prstGeom prst="rect">
            <a:avLst/>
          </a:prstGeom>
        </p:spPr>
      </p:pic>
      <p:pic>
        <p:nvPicPr>
          <p:cNvPr id="25" name="Picture 24" descr="A sign with text and numbers&#10;&#10;AI-generated content may be incorrect.">
            <a:hlinkClick r:id="rId9" action="ppaction://hlinksldjump"/>
            <a:extLst>
              <a:ext uri="{FF2B5EF4-FFF2-40B4-BE49-F238E27FC236}">
                <a16:creationId xmlns:a16="http://schemas.microsoft.com/office/drawing/2014/main" id="{16C643E8-24E8-678D-53ED-D7033EFC4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74" y="4064979"/>
            <a:ext cx="2496031" cy="1782166"/>
          </a:xfrm>
          <a:prstGeom prst="rect">
            <a:avLst/>
          </a:prstGeom>
        </p:spPr>
      </p:pic>
      <p:pic>
        <p:nvPicPr>
          <p:cNvPr id="26" name="Picture 25" descr="A sign with text and numbers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0A145FBA-7A11-EC17-C70A-6E8FB9B0B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54" y="4064979"/>
            <a:ext cx="2496031" cy="17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21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DBB0C-0A2E-8CFC-F6D2-A1E21EF12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AAFC-A066-3D5B-0E65-A66004C4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 descr="A screenshot of a game&#10;&#10;AI-generated content may be incorrect.">
            <a:extLst>
              <a:ext uri="{FF2B5EF4-FFF2-40B4-BE49-F238E27FC236}">
                <a16:creationId xmlns:a16="http://schemas.microsoft.com/office/drawing/2014/main" id="{22CB5235-ABF5-5104-6189-2A2073DF8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12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38BA2B90-0664-F94D-B438-2302E440DB72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524094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234B-9802-E4DE-C09B-7516CB32B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FD21-EA7D-B1E2-F3E2-1B371034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6125D-69BF-68D8-1D32-E1C247F0D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A993FED-1120-7FDC-2C09-B018E24C0C1B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070300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6BAEC-4B45-A8F5-E047-B07518989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974F-1201-C1E8-7144-FC0F7328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03F125-9AA6-44E5-E24D-B79B3D5EC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5A3393BB-406E-DBF0-55FD-CA6A7757FCA6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76410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A95FF-731D-4504-0F3C-21DDCDD36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96495-465E-FC26-466B-B9D2F65E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23651-CD4D-767F-A95C-8E4811584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42BB7A6-E537-5FA5-EDE6-264433676C0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972350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A45DBF1-7C0C-B93B-590F-73BC88A2B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71" y="1220925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2                                   3                                  4                                   5</a:t>
            </a:r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b="1" dirty="0"/>
              <a:t>6                                   7                                  8                                   9                                 10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D342D-6933-45F4-87A9-CDA11CF0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260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Choose your player!</a:t>
            </a:r>
            <a:endParaRPr lang="en-CA" dirty="0"/>
          </a:p>
        </p:txBody>
      </p:sp>
      <p:pic>
        <p:nvPicPr>
          <p:cNvPr id="5" name="Picture 4" descr="A card with a group of people in the middle&#10;&#10;AI-generated content may be incorrect.">
            <a:hlinkClick r:id="rId2" action="ppaction://hlinksldjump"/>
            <a:extLst>
              <a:ext uri="{FF2B5EF4-FFF2-40B4-BE49-F238E27FC236}">
                <a16:creationId xmlns:a16="http://schemas.microsoft.com/office/drawing/2014/main" id="{115D3E29-EDF5-9D75-D5CC-A6ACDC952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8" y="1306857"/>
            <a:ext cx="1864519" cy="2486025"/>
          </a:xfrm>
          <a:prstGeom prst="rect">
            <a:avLst/>
          </a:prstGeom>
        </p:spPr>
      </p:pic>
      <p:pic>
        <p:nvPicPr>
          <p:cNvPr id="6" name="Picture 5" descr="A card with a group of people in the middle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303D0AAA-518C-5911-EFAA-BAC1B5FE0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40" y="1306858"/>
            <a:ext cx="1864519" cy="2486025"/>
          </a:xfrm>
          <a:prstGeom prst="rect">
            <a:avLst/>
          </a:prstGeom>
        </p:spPr>
      </p:pic>
      <p:pic>
        <p:nvPicPr>
          <p:cNvPr id="7" name="Picture 6" descr="A card with a group of people in the middle&#10;&#10;AI-generated content may be incorrect.">
            <a:hlinkClick r:id="rId5" action="ppaction://hlinksldjump"/>
            <a:extLst>
              <a:ext uri="{FF2B5EF4-FFF2-40B4-BE49-F238E27FC236}">
                <a16:creationId xmlns:a16="http://schemas.microsoft.com/office/drawing/2014/main" id="{D6A2BD2A-1125-F986-EEEC-3E7F07D30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04" y="1306858"/>
            <a:ext cx="1864519" cy="2486025"/>
          </a:xfrm>
          <a:prstGeom prst="rect">
            <a:avLst/>
          </a:prstGeom>
        </p:spPr>
      </p:pic>
      <p:pic>
        <p:nvPicPr>
          <p:cNvPr id="8" name="Picture 7" descr="A card with a group of people in the middle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D4A84F91-36CA-860F-AF5D-6E9A2D49E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76" y="1306857"/>
            <a:ext cx="1864519" cy="2486025"/>
          </a:xfrm>
          <a:prstGeom prst="rect">
            <a:avLst/>
          </a:prstGeom>
        </p:spPr>
      </p:pic>
      <p:pic>
        <p:nvPicPr>
          <p:cNvPr id="9" name="Picture 8" descr="A card with a group of people in the middle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8CC3DC60-E264-FCC0-B619-367FA6718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412" y="1306857"/>
            <a:ext cx="1864519" cy="2486025"/>
          </a:xfrm>
          <a:prstGeom prst="rect">
            <a:avLst/>
          </a:prstGeom>
        </p:spPr>
      </p:pic>
      <p:pic>
        <p:nvPicPr>
          <p:cNvPr id="10" name="Picture 9" descr="A card with a group of people in the middle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E317FDB9-5898-E0CE-26CD-0B70EA4D7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8" y="4092714"/>
            <a:ext cx="1864519" cy="2486025"/>
          </a:xfrm>
          <a:prstGeom prst="rect">
            <a:avLst/>
          </a:prstGeom>
        </p:spPr>
      </p:pic>
      <p:pic>
        <p:nvPicPr>
          <p:cNvPr id="11" name="Picture 10" descr="A card with a group of people in the middle&#10;&#10;AI-generated content may be incorrect.">
            <a:hlinkClick r:id="rId9" action="ppaction://hlinksldjump"/>
            <a:extLst>
              <a:ext uri="{FF2B5EF4-FFF2-40B4-BE49-F238E27FC236}">
                <a16:creationId xmlns:a16="http://schemas.microsoft.com/office/drawing/2014/main" id="{DC2EA65C-361E-FBF5-9A0C-EF9B7F70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40" y="4092715"/>
            <a:ext cx="1864519" cy="2486025"/>
          </a:xfrm>
          <a:prstGeom prst="rect">
            <a:avLst/>
          </a:prstGeom>
        </p:spPr>
      </p:pic>
      <p:pic>
        <p:nvPicPr>
          <p:cNvPr id="12" name="Picture 11" descr="A card with a group of people in the middle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BBCB0CA2-8D8D-F6D5-BBF4-5B704FE5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04" y="4092715"/>
            <a:ext cx="1864519" cy="2486025"/>
          </a:xfrm>
          <a:prstGeom prst="rect">
            <a:avLst/>
          </a:prstGeom>
        </p:spPr>
      </p:pic>
      <p:pic>
        <p:nvPicPr>
          <p:cNvPr id="13" name="Picture 12" descr="A card with a group of people in the middle&#10;&#10;AI-generated content may be incorrect.">
            <a:hlinkClick r:id="rId11" action="ppaction://hlinksldjump"/>
            <a:extLst>
              <a:ext uri="{FF2B5EF4-FFF2-40B4-BE49-F238E27FC236}">
                <a16:creationId xmlns:a16="http://schemas.microsoft.com/office/drawing/2014/main" id="{C8380D13-A898-41B1-47CA-42A5CA85F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76" y="4092714"/>
            <a:ext cx="1864519" cy="2486025"/>
          </a:xfrm>
          <a:prstGeom prst="rect">
            <a:avLst/>
          </a:prstGeom>
        </p:spPr>
      </p:pic>
      <p:pic>
        <p:nvPicPr>
          <p:cNvPr id="14" name="Picture 13" descr="A card with a group of people in the middle&#10;&#10;AI-generated content may be incorrect.">
            <a:hlinkClick r:id="rId12" action="ppaction://hlinksldjump"/>
            <a:extLst>
              <a:ext uri="{FF2B5EF4-FFF2-40B4-BE49-F238E27FC236}">
                <a16:creationId xmlns:a16="http://schemas.microsoft.com/office/drawing/2014/main" id="{6E04BDA3-794C-EE2B-1FCA-4DBA3273E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412" y="4092714"/>
            <a:ext cx="1864519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09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9A15A-DA08-0E63-5EFA-E15E36714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28555-CC9C-1882-B34A-5239C69D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A5718-FF4D-B27A-AD64-401C33E68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44243F79-203F-61D8-BAC7-D161C34CB735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213530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D7BAA-A101-07DE-86C4-E0EF88A11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0959C-7CA9-3864-B568-9850CB6C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14C4F9-1D25-5C25-3022-B4EDCB8B8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DF8C24C0-2AC8-CEA0-A4A1-FF1732BA6B8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462659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5A1D-80D7-6B37-B404-30DD06D48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3B31-1ABA-ED82-1F4D-AF1C454D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8EA131-1861-8AC7-727E-3865147A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A1256CFB-6E01-8000-1BD0-E8D79C03FD1D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38966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1E366-8463-692C-B010-1F0152F26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6F2C-A703-C341-DC65-F43AA061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9D768C-C7B3-7E21-A15C-8C9945B28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36D76A6-2D41-D43D-55DC-0FF72FB8CE83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393892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B52D8-1EB0-76F6-70A6-84F115296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A6790F34-BA4A-26DD-525E-CEDBFD3D1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4F8F9F-F4E5-A9F7-E82B-D3A0A9C79535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2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E125D2-A78B-19E3-5F5D-A90DCA1F7F8C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7C822F-8F01-D913-1344-A1E7507F9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51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5CFD9-B0BD-0053-FBB1-6699D3BBF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928D2E24-6B84-9334-831F-96B193FB8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6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0644441-34CF-5A1E-1A43-579D1025D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B4FBD-281B-19F8-3AE9-635D45D8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2: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BB6EF006-0C8A-B4A7-EDE2-0D549BBCC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6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7F9D01C6-EEB7-E708-A17D-F3F4BB3DA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6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E5740BEA-0788-EEEB-A058-F76F558EA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6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D2978BC-52B1-CC9A-2286-6B9B3F7C9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6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769D4C6F-CDF3-7F86-86ED-229257696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6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99B48160-22B5-4969-C71D-A33C1B57A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6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DC5382B-C7E8-95B1-506B-900BCF981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3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3205A-7A5F-7A99-746B-6253F8285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F1D7-F505-72E6-99AD-4C5CC3B0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642AF1-839B-2D5E-1AFF-A173EB8C7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DDAFE403-6423-0EC0-6F63-5AFCCC7B6F9D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668871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19B2E-01F2-D0E4-EBE2-919017A26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EBDF-95FD-51BD-3FDB-E1DF00D6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C24A0-F637-EF20-C46F-780EB106E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B178F27-6DB0-AD57-E42D-E16ED42A11C9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011634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B7148-B618-FE37-3425-755152B7D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D1E5-74CD-598F-18B4-6C3BADE9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4D4A74-3C2C-B3ED-6437-1B9BFF0BB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4568F6AA-E743-30A9-7F97-F74723BC753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238962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0B7C6-45B2-B957-CF4E-F2821F6B4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BE15F-0399-97BD-96FE-D27EE226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9581A-9A23-F2C1-341B-A9A83A155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05611FDF-823E-9913-549A-BF5B2088DDA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78394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AB1D7-3574-C8BB-1D65-6C51E3F7A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C95D3C80-9EDA-3CCD-E3E1-E1A15CC9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61" y="1227856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31B8B9-0619-6CE6-3163-CBD3B062AA4C}"/>
              </a:ext>
            </a:extLst>
          </p:cNvPr>
          <p:cNvSpPr txBox="1">
            <a:spLocks/>
          </p:cNvSpPr>
          <p:nvPr/>
        </p:nvSpPr>
        <p:spPr>
          <a:xfrm>
            <a:off x="2617292" y="365076"/>
            <a:ext cx="695741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round are you on?</a:t>
            </a:r>
            <a:endParaRPr lang="en-CA" dirty="0"/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:a16="http://schemas.microsoft.com/office/drawing/2014/main" id="{E51B7A7D-2810-33B2-1E49-2156F3B31F05}"/>
              </a:ext>
            </a:extLst>
          </p:cNvPr>
          <p:cNvSpPr>
            <a:spLocks/>
          </p:cNvSpPr>
          <p:nvPr/>
        </p:nvSpPr>
        <p:spPr>
          <a:xfrm>
            <a:off x="4641448" y="5764192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>
            <a:hlinkClick r:id="rId5" action="ppaction://hlinksldjump"/>
            <a:extLst>
              <a:ext uri="{FF2B5EF4-FFF2-40B4-BE49-F238E27FC236}">
                <a16:creationId xmlns:a16="http://schemas.microsoft.com/office/drawing/2014/main" id="{F650526E-2ABA-F2A4-9D22-953F9944837D}"/>
              </a:ext>
            </a:extLst>
          </p:cNvPr>
          <p:cNvSpPr>
            <a:spLocks/>
          </p:cNvSpPr>
          <p:nvPr/>
        </p:nvSpPr>
        <p:spPr>
          <a:xfrm>
            <a:off x="5705167" y="5698062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>
            <a:hlinkClick r:id="rId6" action="ppaction://hlinksldjump"/>
            <a:extLst>
              <a:ext uri="{FF2B5EF4-FFF2-40B4-BE49-F238E27FC236}">
                <a16:creationId xmlns:a16="http://schemas.microsoft.com/office/drawing/2014/main" id="{57AEACA5-437D-57EA-32E4-D4E6AE64D196}"/>
              </a:ext>
            </a:extLst>
          </p:cNvPr>
          <p:cNvSpPr>
            <a:spLocks/>
          </p:cNvSpPr>
          <p:nvPr/>
        </p:nvSpPr>
        <p:spPr>
          <a:xfrm>
            <a:off x="6525615" y="5392863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hlinkClick r:id="rId7" action="ppaction://hlinksldjump"/>
            <a:extLst>
              <a:ext uri="{FF2B5EF4-FFF2-40B4-BE49-F238E27FC236}">
                <a16:creationId xmlns:a16="http://schemas.microsoft.com/office/drawing/2014/main" id="{1DEE8177-CB84-FB91-C091-6D04911E94A5}"/>
              </a:ext>
            </a:extLst>
          </p:cNvPr>
          <p:cNvSpPr>
            <a:spLocks/>
          </p:cNvSpPr>
          <p:nvPr/>
        </p:nvSpPr>
        <p:spPr>
          <a:xfrm>
            <a:off x="7029114" y="4850383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>
            <a:hlinkClick r:id="rId8" action="ppaction://hlinksldjump"/>
            <a:extLst>
              <a:ext uri="{FF2B5EF4-FFF2-40B4-BE49-F238E27FC236}">
                <a16:creationId xmlns:a16="http://schemas.microsoft.com/office/drawing/2014/main" id="{1193D87B-77E0-97D4-33F1-C9F6656149B8}"/>
              </a:ext>
            </a:extLst>
          </p:cNvPr>
          <p:cNvSpPr>
            <a:spLocks/>
          </p:cNvSpPr>
          <p:nvPr/>
        </p:nvSpPr>
        <p:spPr>
          <a:xfrm>
            <a:off x="7029114" y="4181712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hlinkClick r:id="rId9" action="ppaction://hlinksldjump"/>
            <a:extLst>
              <a:ext uri="{FF2B5EF4-FFF2-40B4-BE49-F238E27FC236}">
                <a16:creationId xmlns:a16="http://schemas.microsoft.com/office/drawing/2014/main" id="{163AC8DE-83DE-EA90-F42A-C36A668FAAF5}"/>
              </a:ext>
            </a:extLst>
          </p:cNvPr>
          <p:cNvSpPr>
            <a:spLocks/>
          </p:cNvSpPr>
          <p:nvPr/>
        </p:nvSpPr>
        <p:spPr>
          <a:xfrm>
            <a:off x="6525615" y="3707150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hlinkClick r:id="rId10" action="ppaction://hlinksldjump"/>
            <a:extLst>
              <a:ext uri="{FF2B5EF4-FFF2-40B4-BE49-F238E27FC236}">
                <a16:creationId xmlns:a16="http://schemas.microsoft.com/office/drawing/2014/main" id="{F07096DD-2C42-67CE-BD21-A7BB23E51163}"/>
              </a:ext>
            </a:extLst>
          </p:cNvPr>
          <p:cNvSpPr>
            <a:spLocks/>
          </p:cNvSpPr>
          <p:nvPr/>
        </p:nvSpPr>
        <p:spPr>
          <a:xfrm>
            <a:off x="5531235" y="3514970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hlinkClick r:id="rId11" action="ppaction://hlinksldjump"/>
            <a:extLst>
              <a:ext uri="{FF2B5EF4-FFF2-40B4-BE49-F238E27FC236}">
                <a16:creationId xmlns:a16="http://schemas.microsoft.com/office/drawing/2014/main" id="{4B11184A-FC05-97E5-7BBD-8AAB80CB416B}"/>
              </a:ext>
            </a:extLst>
          </p:cNvPr>
          <p:cNvSpPr>
            <a:spLocks/>
          </p:cNvSpPr>
          <p:nvPr/>
        </p:nvSpPr>
        <p:spPr>
          <a:xfrm>
            <a:off x="4506539" y="3354833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>
            <a:hlinkClick r:id="rId12" action="ppaction://hlinksldjump"/>
            <a:extLst>
              <a:ext uri="{FF2B5EF4-FFF2-40B4-BE49-F238E27FC236}">
                <a16:creationId xmlns:a16="http://schemas.microsoft.com/office/drawing/2014/main" id="{4BF77139-4716-A3DA-0863-DC1C179E9366}"/>
              </a:ext>
            </a:extLst>
          </p:cNvPr>
          <p:cNvSpPr>
            <a:spLocks/>
          </p:cNvSpPr>
          <p:nvPr/>
        </p:nvSpPr>
        <p:spPr>
          <a:xfrm>
            <a:off x="3823787" y="2880271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hlinkClick r:id="rId13" action="ppaction://hlinksldjump"/>
            <a:extLst>
              <a:ext uri="{FF2B5EF4-FFF2-40B4-BE49-F238E27FC236}">
                <a16:creationId xmlns:a16="http://schemas.microsoft.com/office/drawing/2014/main" id="{5906FD0B-C914-F580-39A6-3EC137F606F2}"/>
              </a:ext>
            </a:extLst>
          </p:cNvPr>
          <p:cNvSpPr>
            <a:spLocks/>
          </p:cNvSpPr>
          <p:nvPr/>
        </p:nvSpPr>
        <p:spPr>
          <a:xfrm>
            <a:off x="3707963" y="2291344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hlinkClick r:id="rId14" action="ppaction://hlinksldjump"/>
            <a:extLst>
              <a:ext uri="{FF2B5EF4-FFF2-40B4-BE49-F238E27FC236}">
                <a16:creationId xmlns:a16="http://schemas.microsoft.com/office/drawing/2014/main" id="{2099C68A-9AFF-FAC6-02FF-C9DE9964D1A7}"/>
              </a:ext>
            </a:extLst>
          </p:cNvPr>
          <p:cNvSpPr>
            <a:spLocks/>
          </p:cNvSpPr>
          <p:nvPr/>
        </p:nvSpPr>
        <p:spPr>
          <a:xfrm>
            <a:off x="4641448" y="1973995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hlinkClick r:id="rId15" action="ppaction://hlinksldjump"/>
            <a:extLst>
              <a:ext uri="{FF2B5EF4-FFF2-40B4-BE49-F238E27FC236}">
                <a16:creationId xmlns:a16="http://schemas.microsoft.com/office/drawing/2014/main" id="{6CEDB712-7C13-E59B-9B10-02080CA05BF6}"/>
              </a:ext>
            </a:extLst>
          </p:cNvPr>
          <p:cNvSpPr>
            <a:spLocks/>
          </p:cNvSpPr>
          <p:nvPr/>
        </p:nvSpPr>
        <p:spPr>
          <a:xfrm>
            <a:off x="5699252" y="1853355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hlinkClick r:id="rId16" action="ppaction://hlinksldjump"/>
            <a:extLst>
              <a:ext uri="{FF2B5EF4-FFF2-40B4-BE49-F238E27FC236}">
                <a16:creationId xmlns:a16="http://schemas.microsoft.com/office/drawing/2014/main" id="{40E29956-E828-20A9-7612-9E2F7BD6E6E5}"/>
              </a:ext>
            </a:extLst>
          </p:cNvPr>
          <p:cNvSpPr>
            <a:spLocks/>
          </p:cNvSpPr>
          <p:nvPr/>
        </p:nvSpPr>
        <p:spPr>
          <a:xfrm>
            <a:off x="7665928" y="1896851"/>
            <a:ext cx="1006998" cy="474562"/>
          </a:xfrm>
          <a:prstGeom prst="ellipse">
            <a:avLst/>
          </a:prstGeom>
          <a:blipFill>
            <a:blip r:embed="rId4">
              <a:alphaModFix amt="2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7106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6956-2923-EAE4-6B33-A80C28FC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A69A-FE35-34BA-9171-585ED812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D28925-8D67-8DB3-61BF-1D177C0C7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D559A5E-29B0-727F-27F0-575CCB9A165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700519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62250-7094-0696-5DDC-63533FD90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D161-FDEF-3CF8-ED3D-F2AFC912B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13B539-3590-5D89-8581-75EC59B05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A0B47FA4-0D94-8E99-25F3-4AB80395569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153837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FDF5D-ED74-C624-403A-56F05D432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84D1A-693A-ABF3-2EA6-C2CB2F14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96AAB5-0465-E5C9-F8CC-54FA0C251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0A3FFCED-4E90-CAA2-B24A-5491CD86993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045053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9D0CC-E84B-91BD-0073-86A75690F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A40A-F062-6415-928A-36F66B08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B713E-857D-9BC9-7EF5-1D080571C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3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F87C006-0F7B-A617-43EA-975A194E44AD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182329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A28A2-5AF2-5CC6-47E3-5CB100E59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F54A323C-E083-2737-4D64-DAB454C54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FE265E1-56D5-61D4-3C53-630864976841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3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D2BD3B-7362-6680-C46A-2A8D5F41F65A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976452-2695-D2C6-4FB0-A7B31978F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24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F27F-4861-5571-4E93-753602253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820D348-94FD-EB34-C358-07F31D945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4183E70D-18BF-8BBE-CC1D-40532BF9D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7351CC-636E-72CF-39AA-B879EA0D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3: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25A04064-8B4D-6DEB-08FF-A35EA47C9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CBB0997B-5C35-8C71-D454-1CA8ACBE8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20A670B5-FCF6-3E22-6DAA-89DCFCCE0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5B0F4C95-69B2-3794-75E1-9A4A29CE0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F8928B25-E14C-AC68-0FF0-6C0CE9A9A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AFF7E64E-D94D-5380-D828-22539F2E7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6A2DA4A8-74F4-1804-3AAE-5B033D348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3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073E5-BBBF-2552-93CE-6E9613855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D80D1-F81B-C87A-4742-5EBBD9916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04AA7-657F-A1E2-1559-A4311044C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00861C3-68F4-2EAC-FE79-C06761E6B0F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837986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BAA72-8E7F-19DC-35AA-A9062987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5AE1-A641-4F87-AF16-A1201E440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6BE2CE-5F19-3364-3935-1C1ABEABD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358AC226-6822-A349-7B19-AA226FB13C85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996029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57D0B-650B-1217-9EE3-B0038FA08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52F44-F00C-0237-AA58-645E41803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AAD68-669F-DE2A-D334-3E734CEB7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B53D8740-A171-207A-2984-AF80D34FEC68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643796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E6ECE-A163-C472-0861-1D946C3A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08E8-D26A-C2D8-B755-064B7DDE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5B8600-2A71-0280-3590-76B153289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C822C39-3003-46FC-340A-1DFBB567300A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86585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EEAD-B2DF-43EB-8588-2B73E3AFF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1</a:t>
            </a:r>
            <a:endParaRPr lang="en-CA" dirty="0"/>
          </a:p>
        </p:txBody>
      </p:sp>
      <p:pic>
        <p:nvPicPr>
          <p:cNvPr id="5" name="Content Placeholder 4" descr="A screenshot of a phone&#10;&#10;AI-generated content may be incorrect.">
            <a:extLst>
              <a:ext uri="{FF2B5EF4-FFF2-40B4-BE49-F238E27FC236}">
                <a16:creationId xmlns:a16="http://schemas.microsoft.com/office/drawing/2014/main" id="{63543243-C794-7476-817E-FDEDA3E6D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26" y="332753"/>
            <a:ext cx="4647941" cy="6197255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69EFEC-015E-E032-9505-B603BCBD9B6C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Samira is female, 34-years old, and Syrian</a:t>
            </a:r>
          </a:p>
          <a:p>
            <a:pPr algn="ctr"/>
            <a:r>
              <a:rPr lang="en-US" dirty="0"/>
              <a:t>Samira does NOT smoke</a:t>
            </a:r>
          </a:p>
          <a:p>
            <a:pPr algn="ctr"/>
            <a:r>
              <a:rPr lang="en-US" dirty="0"/>
              <a:t>Samira does NOT drive</a:t>
            </a:r>
          </a:p>
          <a:p>
            <a:pPr algn="ctr"/>
            <a:r>
              <a:rPr lang="en-US" dirty="0"/>
              <a:t>Samira’s adverse childhood experience (ACE) score is 6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FF2B5B-7109-87D7-2460-5C1A20C76F9D}"/>
              </a:ext>
            </a:extLst>
          </p:cNvPr>
          <p:cNvSpPr/>
          <p:nvPr/>
        </p:nvSpPr>
        <p:spPr>
          <a:xfrm>
            <a:off x="10363200" y="2389239"/>
            <a:ext cx="78658" cy="884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36F77C8F-3E1A-1472-C64E-6245211F20DD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794BFD86-7D78-0A09-135D-39A6CBBAF05F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2894922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3FAAB-DC66-D3A7-614B-AE2398CF7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BF80-1D69-D2AB-014A-44E42050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7F375F-50C5-D562-B1C4-E96176EC4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23CCB433-08AC-0D4A-A33A-700216C25463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338696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3F8A7-9825-15ED-568C-1BBCBB8FC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E5D2-4A04-CF94-F135-5FD0C863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01D4CD-364D-E6D2-BFEE-8AD9E915A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F424818-52AF-A3AC-2D3D-4BCF0E588FC4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726887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F0D1-C743-5A31-2D4A-41F24E90E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0EE5-5A31-CE98-4EEE-BF512460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BAE39-A9F2-779E-3307-959C5BD63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EB0C21D-B59B-0A2C-7E38-F9D9E4FFE08A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224294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F238C-5DFB-4780-07C0-47433BA16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4247-5BBA-E49D-ACF7-2A6D2CB9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D8095-1D79-F8B6-C073-63BC7B516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5871224E-31BB-5921-D68A-881D1FF1288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048859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31DC4-3310-58C1-DCB7-F3DE06397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C8B6C32D-2AF5-25DC-B19B-F2FFF43EE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59F101-2A60-BB81-0EF7-77617A491A31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4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A8271F-EF4E-BD79-3FE7-AB57F37E0340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E6415-8678-E1AF-9673-EDBD5E9FE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77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6A179-C4F7-45C4-4981-5DB9FF889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5C2212E-DF3C-B240-2DE7-88B155B51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5D15959D-9E1A-EC6E-8B60-4117233F2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734EE2-BD92-17CA-ED1B-2D55B154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4: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0EEE0029-AFB2-CF7A-DCE5-53F0CFF84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02A04364-DA7D-1ECC-E847-F96E10E57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21EBE4B-F824-4B7E-740B-0C8E50246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086EABE-38E4-D606-741A-5427B4B82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33B72B61-C918-85E5-8B82-270829EDD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C211D313-C7B1-67BC-6FB9-40A918CC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04122579-269E-F7FF-0FFF-D727A1261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57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828A1-78DA-9189-BB02-AD4D30773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B6D4-C25B-04CE-4F2B-E2F9C90A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91BDD-2003-1663-A8CD-1A2573B92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A35BF5B-3072-6E87-AC60-8BBA2BECDE94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205644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912FA-C413-87D2-3378-1B28364B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B637-D89B-CE06-E69C-876B317FE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20668B-053B-B796-14D2-49EEB7EA2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65D953C-8235-0ABA-6548-AC5FA664FA14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564733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4D225-053E-84AB-40C4-A3116992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494E-BF59-0390-A99F-47946881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3B7E3F-D2B6-EF38-0D0D-67D4F40A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4553EFF-0CDB-9696-ABAA-6669EB90269A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673196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D5E8E-FB8D-63E4-0BCC-EC86CDF23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3CAAC-4674-FBAB-1784-7285984B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9EB8A1-888F-31D3-0BD6-F70910D4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F32DACF-4105-6CA4-63EB-6944B37E32F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93685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0DF61-483B-177C-F060-625FF92F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B8CD-3784-4B6D-32FE-DBEC58F5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2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DB2DF0-0044-C839-7D4B-ABEB30BEC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175A78-3513-C4A0-4265-1ECF21115872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Daniel is male, 45-years old, and Indigenous</a:t>
            </a:r>
          </a:p>
          <a:p>
            <a:pPr algn="ctr"/>
            <a:r>
              <a:rPr lang="en-US" dirty="0"/>
              <a:t>Daniel DOES smoke</a:t>
            </a:r>
          </a:p>
          <a:p>
            <a:pPr algn="ctr"/>
            <a:r>
              <a:rPr lang="en-US" dirty="0"/>
              <a:t>Daniel does NOT drive</a:t>
            </a:r>
          </a:p>
          <a:p>
            <a:pPr algn="ctr"/>
            <a:r>
              <a:rPr lang="en-US" dirty="0"/>
              <a:t>Daniel’s adverse childhood experience (ACE) score is 4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8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DD668B2-A8C2-B184-488C-386247D3A3F1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5BF0F9FC-96AC-AC3B-254C-B19AFDF2E55F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3941814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6D621-F391-571B-1760-FB0F776E8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095B-7065-DE37-9008-8522D326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DF11BC-37B1-A1B5-DA16-8368130BD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27684CA-0989-4081-FB74-16A379BA5124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63488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5B025-353C-A591-50A2-89CCF0313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FA8A-07F0-DBDE-ADA8-91896A4C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D6978C-BF04-74B9-CC9F-F1AC422FC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D02667CA-0C5D-FB38-CC7E-60CBE6ED611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783810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893E7-7D68-1FF7-F8B1-DA0EEA5B8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2EC72-A7A3-DD42-7CB6-A180FAFC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2475F-019B-1506-450A-56377B3B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A59B716-2FA3-991B-163A-572019642EC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817446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5338F-40B6-4151-BAEC-BE8FC07F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B5EB0-7374-32F2-6A95-50A79B16A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AEE08C-62E4-C161-17BE-7E47A5B6C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AF24D05F-25B6-848A-77A1-58511AA8CB8D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383629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2EBA0-C90D-A256-49B0-7A95393D0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85460994-B64D-61CF-8111-2B7D93A7F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279FB6-8813-EDD3-1F0B-85F7BEE3BE78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5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E1E1B7-5CD1-5D09-8FD9-CBF86F4239A8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BC9A8-83EA-FD18-54E2-CA1113CB7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46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73183-1A03-6C41-EF36-E436738A0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E374199-D403-E5DD-F430-FCFA1D10F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8D337670-A105-D6DA-4EB8-AF866ECC8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1CE239-D61E-2A25-9E3A-9855A85E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round 5: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EE9684F9-FD57-27B4-86A6-48C6EADC1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44635203-04D9-BCF4-B3FA-B3EC86021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6A7E356A-3E24-7D4C-6DFA-DC1DB7F75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BF7D51D1-30C4-102E-DE28-FE0CEF0D9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ECF3EBC4-55E6-A1CF-AE74-6A1E719E2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8F421FFF-0209-64E4-1143-654E2A5FA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E4C56C0B-0BB9-E930-E6C3-05518A5C0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93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F40E8-F3F1-E922-E16F-003863ED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A423-EE47-A115-2902-EC52B5668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A69079-9C68-79F7-0A9B-EDA567224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5BD318C2-7AB8-5EE9-C373-46EF8C3FBC1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5197208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33494-2771-C97B-0F7C-E94639C71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81ADC-16FD-90FA-9D22-73E5FCE4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505DA8-D046-16C8-C4B6-014058F29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5079037-0892-5B3B-1940-5E52301FF9C1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892514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273FA-C002-C3B9-1D08-796C2F57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B61E-49FF-0B4E-63AD-CC64DFD2E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7DE144-2354-46B3-9ABC-94A757D0E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F53A92A8-7488-E835-AD06-DF6EC274DEB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6635651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EBB6-6AD0-1416-A1F8-589B45EB9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9AE5-3374-1037-F18D-712894F3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F9772-87A5-5763-3CF7-C9A720431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177498E-9557-4C0E-3A3E-26359D81C8ED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15292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A3A49-99AB-BB80-07E4-1128A14F1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0065-0D1E-5B99-1EC4-274E35D4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3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30F95-7AAB-52B4-A9A0-2110EEE45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6D03CF-AE55-CC55-3E96-2EC7638FFA8A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Emily is female, 16-years old, and Chinese</a:t>
            </a:r>
          </a:p>
          <a:p>
            <a:pPr algn="ctr"/>
            <a:r>
              <a:rPr lang="en-US" dirty="0"/>
              <a:t>Emily does NOT smoke</a:t>
            </a:r>
          </a:p>
          <a:p>
            <a:pPr algn="ctr"/>
            <a:r>
              <a:rPr lang="en-US" dirty="0"/>
              <a:t>Emily does NOT drive</a:t>
            </a:r>
          </a:p>
          <a:p>
            <a:pPr algn="ctr"/>
            <a:r>
              <a:rPr lang="en-US" dirty="0"/>
              <a:t>Emily’s adverse childhood experience (ACE) score is 0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8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2F1DCF07-CE49-8DAB-3587-20C3C475B7E6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2D05E6BE-9C49-7433-26F8-4D53B8F33C4E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359392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8D2AC-A0E1-0CFC-D206-A6F85639F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1672-EF87-52C7-8FC0-34D278C0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76CB89-A639-B1F0-62F3-2305A823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AB9763C-7AEC-5373-DBC8-B174FC759C13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7322546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6089B-A4D6-417E-86DD-AB1177255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3F2D4-AC6D-D6CC-AEF1-D9B30E2D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1E1CE8-C724-2357-180B-76EAA7601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AE42C1E-9C67-9042-E516-6054744B28E1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237857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B999B-BD9D-035B-1E78-D3DE9B85D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7598-05E7-A70D-2F9C-5191A2FB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7F08C-F276-A455-A825-747393C88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D7957AA-A79D-FCEA-59F1-8492E57066DB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3140099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A73DA-4983-778A-CF2A-46CC5F35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7582E-BE95-CC37-5CEC-FDFD30D90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DBF864-9720-9212-4614-2E97CA5EA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B85F48CA-145A-F9B3-9F99-29EBFFFB189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116885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242B3-347F-06B0-758A-092B47D88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0048FFEF-216B-8EAA-1D84-B9ACC3835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BA4607B-4B08-C182-3C0D-767F0B149BA0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6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B75893D-D46D-CC7C-B1B2-FE1B7517A038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B60BD-C68A-31C3-C0BD-A969BEB0B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6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E3837-DD60-C578-CE47-9A3B40FBE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C0AD499-5089-842F-546E-7B143CD02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9F183263-A2D4-6E53-F95C-8D1993E14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93A9AD-73A4-69EC-B0F1-628334E7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6: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2AAECACB-CED6-3273-32E9-DF372B631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66314F3D-5F5D-30C5-FD8E-03B208C3A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54F82225-B38D-9DD0-823C-BEF5B91DA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348413D-2D2F-783F-4E6F-60B17B807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470030C6-8A13-5060-38B3-519CFEC7B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4C5C1D39-21ED-FEBC-24D3-708017E0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C94BAD3E-3504-F763-5F21-1D3D66B39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009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60A7A-DBCD-0BC3-6D44-7349D947B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533E-6F47-4C05-1D38-4237659D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6D0E6A-7F60-6DC8-D504-E38E32447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EF67926-56DB-0C42-59A6-5A0D991BFED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893135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F6FAB-B5DE-8FED-27A6-50C48B540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E6EC6-FD57-99D3-2FE3-101D5CEB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9914F-C6D7-0F21-917F-C2816FE5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A433B60D-720B-4EDB-C5AF-D67972BA0C9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6600249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57A33-63CD-59D8-2502-C4F5BD0FC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31CC-3795-55AF-D7EC-1296E7C3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FF054B-53EF-2091-0F93-C6A321010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2C36E90B-D9C4-662C-1034-4D091F8719C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169083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B8962-C149-E5FD-6B8D-A59073123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E65A-14F6-8457-36E7-BEA0CC04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AB78C8-AFF3-B0E1-F616-CF298359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4AD7224-779C-4625-9F5B-30113A84C4A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239764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42E0-0766-5D6B-BD1F-E1F5E449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4BF6-DCC7-EF62-C713-BE9DC319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4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67C58E-E179-B6DD-983A-AE4863A6B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ABC871-9613-4BAC-6A21-8AC755D6D0BA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Marcus is male, 52-years old, and Jamaican</a:t>
            </a:r>
          </a:p>
          <a:p>
            <a:pPr algn="ctr"/>
            <a:r>
              <a:rPr lang="en-US" dirty="0"/>
              <a:t>Marcus DOES smoke</a:t>
            </a:r>
          </a:p>
          <a:p>
            <a:pPr algn="ctr"/>
            <a:r>
              <a:rPr lang="en-US" dirty="0"/>
              <a:t>Marcus has access to public transportation</a:t>
            </a:r>
          </a:p>
          <a:p>
            <a:pPr algn="ctr"/>
            <a:r>
              <a:rPr lang="en-US" dirty="0"/>
              <a:t>Marcus’s adverse childhood experience (ACE) score is 2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8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AEB3057B-D253-1BE3-A8FA-D2238123DD23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090401FF-755D-A2CD-EDEB-CFA41C79FF1B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3820311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86E9E-1DF4-1903-E10A-9624A56DA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719E-7B74-C950-CA6D-F8CE7042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A12150-41BC-AFE0-A4E1-689CD6655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CF221CEA-7140-B91D-814D-00B1405C3240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1131431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65A79-8BE1-8A77-1122-30A46D0D4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001E-8849-B2F6-1E0E-0B4C1748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3C4CE5-A208-3303-2825-38488B5C4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9AE87B84-4D07-9358-9668-00B21F23E298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352689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9007D-ECA1-7866-2801-F358CA9A2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087F-73DF-A7FD-E63D-244979A3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4CECA9-80A5-5D4B-E804-DFD8F6CB2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305DB271-8D37-5024-FBD4-8E41A695BF8F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603219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E5E90-FB7D-90E6-6817-0E60D1604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3E60-8426-5D28-E8BA-5976CF41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B01228-36F4-B572-5A6C-4239E3D2C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EF5E3234-D34D-B7CA-38A3-E90F41F485E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0334069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97CD6-D16A-5993-55AB-71D6C0639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B5643D29-8FFC-797C-166E-3AE685AE5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156EEFE-7B33-5A35-96B8-44CC2B2DB556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7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4EFDBC-11BE-A8C3-477F-72ED7E3B7CBB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7D78DC-9D72-253A-38CC-A6F588E70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174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F20B8-C3DD-1898-FEFF-72D59BF0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204C59C3-6D9C-E703-D7EC-F3E863310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5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75A93FA-2F5E-0414-8E26-B1DFFD22F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AF47B-5D60-BC23-3CCF-4F3D015B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7: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E6C30DF4-A345-5A8D-5448-682AC8260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430943AF-A9B9-B51B-1D15-0CABA4917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9640FEC4-F624-1530-E3FB-BA6E4514F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6626058A-D763-D7CE-8926-707229645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99681722-CBBE-D8EC-9612-9F3EA0EDA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E33C8AD9-7407-990E-B6A9-95A916283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3E1F031A-D783-E3F0-E760-EA3760CBD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0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5E9D3-D554-13EE-CC7F-0F3C537DC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9C2A2-57AA-DB26-DAC8-35B3F6DF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914FA-8078-FC25-B56F-5383AAD8B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9E70FC7-359A-9A79-6A4E-BB4AA5E7EF7B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5561640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C01E0-6B07-BEB2-F4E0-2408C3D97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7BD0-3C0D-CEAF-90CA-455F01BC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D21CC-BF9C-E886-F97D-25B1C897E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A7893C66-494B-F7F6-514D-7DCDAAAE87EA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1851564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C2F6-A3B8-813C-7179-42A633EF1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34041-6016-97AA-D19F-34225D8D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2C499E-5E8A-C6C3-D446-A5608CE11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ACF84F3-8822-5F7C-C4A8-FD239EE43193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9571437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66B12-2A36-3F17-AF7C-7EBB84E7E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0C3A-D9B1-7D79-B9FA-A7898C18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0B689A-785B-B64C-4654-49EE718BE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290E211-3DAF-8113-E480-18635BA8F2C7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02411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10040-AF14-8BA2-85D1-300D1D6BC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3AD3-88CF-85CC-74BE-CD2CD40D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5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6DD78-4677-58F3-3E43-842662221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52D044-D2A7-F3FD-DB23-A43E5A3868A4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Sofia is female, 17-years old, and Mexican</a:t>
            </a:r>
          </a:p>
          <a:p>
            <a:pPr algn="ctr"/>
            <a:r>
              <a:rPr lang="en-US" dirty="0"/>
              <a:t>Sofia does NOT smoke</a:t>
            </a:r>
          </a:p>
          <a:p>
            <a:pPr algn="ctr"/>
            <a:r>
              <a:rPr lang="en-US" dirty="0"/>
              <a:t>Sofia has access to public transportation</a:t>
            </a:r>
          </a:p>
          <a:p>
            <a:pPr algn="ctr"/>
            <a:r>
              <a:rPr lang="en-US" dirty="0"/>
              <a:t>Sofia’s adverse childhood experience (ACE) score is 8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8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678F137-8F3E-9A0F-380C-EBE79C3C17AB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9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3DEB6D7C-2E87-387F-B8E6-57BFC99ACA11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40706811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9826C-7FB8-B567-94EA-9290B78AD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515E-50A2-D353-775A-C2EAFAC9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A3B6F-B8EC-6712-6A77-3DA855916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0B0ED832-2643-2DA3-FCAF-7CF5572A35A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0965373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1C4AD-56D8-96BD-64C8-34312EFD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76C02-53E9-B5A6-486F-BE50FBC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20883B-884F-14FD-3685-CB2F091BD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A05A471F-40DB-62F1-456C-45E5AAE726C8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4641695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E6F26-0364-16FA-9948-D511E38B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36F8-213D-FC5E-CA30-1CC9060F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97F8E-DECA-047C-3752-9C105A8DD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7FA9B713-E77C-00DF-613E-A7F130E9F45A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337284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73CAA-0B8E-992C-F7BB-34545CD1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73-D988-AC2B-BF63-674C8045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78B61-96EE-005B-A57D-C194D6AF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B8015004-9EEE-12D8-06AE-94393DA8BDDA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830520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F36C9-9FD0-A439-5FB7-8E385E5E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833C26F0-85E5-C7D6-3D9B-F8D3DCD86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2705C74-6761-047E-FFFA-1B4DCAD813B4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8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9C99A2-D5EE-8D6B-DB46-D22254735628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A910F1-CA4A-577D-AE6E-5FC03FC0A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881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BD92A-DA2F-5B54-A7C1-D42034B18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095DCAE4-8684-7AD5-3D09-82B6FED4D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5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778FC15-CD8D-C8D0-0BC9-47314602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4A1A8-153D-1040-3A84-8FEE8A67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8: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1E4AA5DD-5DFA-6F82-E5BC-BD22299D4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C8DFA281-D15F-55DA-1B77-7ADBF11D5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9E75C180-C722-8F56-B5BC-46CF3115B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B08B31D4-D8CC-0906-8E2A-7D733AC9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8CAA5F26-8CEF-04E8-6C00-8402EFF5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68927125-26DE-5FAC-14EB-9888AE24D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16D4F81-34F2-C8BB-AF33-20667B18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63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3C07-1A83-7711-51E0-7FDF9F7B5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2052-F03C-8210-BDF6-EF2E03D3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31205-AF92-78A0-8B08-1A4F8DBFB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3EA672C7-9F6E-095F-898C-6BD6BABF374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4518077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E7EB-BF05-4A52-BB38-F9F44B884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1857-2451-51F0-3687-478E511D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8CB06C-8759-A1A0-9851-F9DA2096A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1A362A7A-6B28-D15E-4E9D-972DC820BB5E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3228135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4885E-336F-F254-0749-22F8079FF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B609-9C25-7D3C-3DEE-0B958A30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88F1F4-CB97-B068-1FF3-28FA1673A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F41835B-A88C-9D00-08F9-9D7FF6B82E87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4736697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E151C-846B-8E27-8A8D-592532FF0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BBF1-C56E-138A-F163-D9557DDE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181E21-3827-8A07-BB74-1B2CCCFCD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0A8A5AD3-AA7F-E18B-035D-F8323D2A60E7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87677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3E3-457E-AD2F-C8CD-2DAAE541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0B96-ACB1-0665-3C3F-2ABF99DA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33" y="327992"/>
            <a:ext cx="10515600" cy="1116811"/>
          </a:xfrm>
        </p:spPr>
        <p:txBody>
          <a:bodyPr/>
          <a:lstStyle/>
          <a:p>
            <a:r>
              <a:rPr lang="en-US" dirty="0"/>
              <a:t>You Chose: Player 6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B0378D-4DDF-973E-9FE7-56A8253AF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726" y="332753"/>
            <a:ext cx="4647941" cy="619725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E2701B-7F55-0420-7D94-7464D561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737" y="2287713"/>
            <a:ext cx="609747" cy="22172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F0AFB2-681B-C04D-538C-F9E856EF20AE}"/>
              </a:ext>
            </a:extLst>
          </p:cNvPr>
          <p:cNvSpPr txBox="1">
            <a:spLocks/>
          </p:cNvSpPr>
          <p:nvPr/>
        </p:nvSpPr>
        <p:spPr>
          <a:xfrm>
            <a:off x="267105" y="2096194"/>
            <a:ext cx="6152909" cy="327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Goudy Old Style" panose="02020502050305020303" pitchFamily="18" charset="0"/>
              <a:buChar char="–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Jayden is non-binary, 27-years old, and White</a:t>
            </a:r>
          </a:p>
          <a:p>
            <a:pPr algn="ctr"/>
            <a:r>
              <a:rPr lang="en-US" dirty="0"/>
              <a:t>Jayden does NOT smoke</a:t>
            </a:r>
          </a:p>
          <a:p>
            <a:pPr algn="ctr"/>
            <a:r>
              <a:rPr lang="en-US" dirty="0"/>
              <a:t>Jayden has access to public transportation</a:t>
            </a:r>
          </a:p>
          <a:p>
            <a:pPr algn="ctr"/>
            <a:r>
              <a:rPr lang="en-US" dirty="0"/>
              <a:t>Jayden’s adverse childhood experience (ACE) score is 7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/>
              <a:t>Take a photo of your character card to</a:t>
            </a:r>
            <a:br>
              <a:rPr lang="en-US" b="1" dirty="0"/>
            </a:br>
            <a:r>
              <a:rPr lang="en-US" b="1" dirty="0"/>
              <a:t>remember your stats! </a:t>
            </a:r>
            <a:endParaRPr lang="en-CA" b="1" dirty="0"/>
          </a:p>
        </p:txBody>
      </p:sp>
      <p:sp>
        <p:nvSpPr>
          <p:cNvPr id="10" name="Title 1">
            <a:hlinkClick r:id="rId4" action="ppaction://hlinksldjump"/>
            <a:extLst>
              <a:ext uri="{FF2B5EF4-FFF2-40B4-BE49-F238E27FC236}">
                <a16:creationId xmlns:a16="http://schemas.microsoft.com/office/drawing/2014/main" id="{FDEA2650-6FAA-DE4E-3923-AB823BC47477}"/>
              </a:ext>
            </a:extLst>
          </p:cNvPr>
          <p:cNvSpPr txBox="1">
            <a:spLocks/>
          </p:cNvSpPr>
          <p:nvPr/>
        </p:nvSpPr>
        <p:spPr>
          <a:xfrm>
            <a:off x="3531868" y="5662839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Start game </a:t>
            </a:r>
            <a:r>
              <a:rPr lang="en-US" sz="4000" dirty="0">
                <a:sym typeface="Wingdings" panose="05000000000000000000" pitchFamily="2" charset="2"/>
              </a:rPr>
              <a:t></a:t>
            </a:r>
            <a:endParaRPr lang="en-CA" sz="4000" dirty="0"/>
          </a:p>
        </p:txBody>
      </p:sp>
      <p:sp>
        <p:nvSpPr>
          <p:cNvPr id="11" name="Title 1">
            <a:hlinkClick r:id="rId5" action="ppaction://hlinksldjump"/>
            <a:extLst>
              <a:ext uri="{FF2B5EF4-FFF2-40B4-BE49-F238E27FC236}">
                <a16:creationId xmlns:a16="http://schemas.microsoft.com/office/drawing/2014/main" id="{7DF3B279-8A64-498D-2E7A-D345810FAE62}"/>
              </a:ext>
            </a:extLst>
          </p:cNvPr>
          <p:cNvSpPr txBox="1">
            <a:spLocks/>
          </p:cNvSpPr>
          <p:nvPr/>
        </p:nvSpPr>
        <p:spPr>
          <a:xfrm>
            <a:off x="847501" y="5662839"/>
            <a:ext cx="2326511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Add Player</a:t>
            </a:r>
          </a:p>
          <a:p>
            <a:pPr algn="ctr"/>
            <a:r>
              <a:rPr lang="en-US" sz="4000" dirty="0">
                <a:sym typeface="Wingdings" panose="05000000000000000000" pitchFamily="2" charset="2"/>
              </a:rPr>
              <a:t> </a:t>
            </a:r>
          </a:p>
        </p:txBody>
      </p:sp>
    </p:spTree>
    <p:extLst>
      <p:ext uri="{BB962C8B-B14F-4D97-AF65-F5344CB8AC3E}">
        <p14:creationId xmlns:p14="http://schemas.microsoft.com/office/powerpoint/2010/main" val="34709473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D7F1D-E462-E9B9-4E44-E87FA49A6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F247-21B9-1B05-708D-C5BF51DB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5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394526-61D8-399F-25B3-0F205A2E0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BECEC97D-1F33-5DF0-5D5D-93EB7110482D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4827619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22B5D-F1E1-2A74-B5E8-16DD8239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A17D-842C-AE1C-DE6E-C0889951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6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E1158-C2CD-AAE5-8A24-AC7BE4CC4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9F508B5C-E6BE-C60F-F259-BE67FC135905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8338816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2A1CF-0F2B-B656-CFDC-31DC181BC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63BF-A67D-4706-7B6A-6A0D1456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7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5B821A-99F1-84E9-BAE7-B4C2D7DA8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D89E9012-626F-64A6-3097-538C0B97FC8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0308564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C8B1-98D5-910A-A9A7-6BA730183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0BB7-0075-649E-36C0-5BF57F76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8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8FC16-F6CF-7972-CEEA-CECF84E42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2E5D517C-07C1-6F4D-84D2-D9DFDE1B41FB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1637980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775D1-40B7-C266-4A2B-1E671DEA4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board with a map of a forest&#10;&#10;AI-generated content may be incorrect.">
            <a:extLst>
              <a:ext uri="{FF2B5EF4-FFF2-40B4-BE49-F238E27FC236}">
                <a16:creationId xmlns:a16="http://schemas.microsoft.com/office/drawing/2014/main" id="{C1CBE2A2-375B-B323-E4E5-A5FE41619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838200"/>
            <a:ext cx="5203078" cy="5203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18E84C8-03A9-EDD2-A3CE-05044A6A94DA}"/>
              </a:ext>
            </a:extLst>
          </p:cNvPr>
          <p:cNvSpPr txBox="1">
            <a:spLocks/>
          </p:cNvSpPr>
          <p:nvPr/>
        </p:nvSpPr>
        <p:spPr>
          <a:xfrm>
            <a:off x="6637948" y="1050912"/>
            <a:ext cx="4620986" cy="862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Round 9</a:t>
            </a:r>
            <a:endParaRPr lang="en-CA" dirty="0"/>
          </a:p>
        </p:txBody>
      </p:sp>
      <p:sp>
        <p:nvSpPr>
          <p:cNvPr id="9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356FB9-5865-2ACF-C372-4867388AB41B}"/>
              </a:ext>
            </a:extLst>
          </p:cNvPr>
          <p:cNvSpPr txBox="1">
            <a:spLocks/>
          </p:cNvSpPr>
          <p:nvPr/>
        </p:nvSpPr>
        <p:spPr>
          <a:xfrm>
            <a:off x="7862224" y="5116788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Go!</a:t>
            </a:r>
            <a:endParaRPr lang="en-CA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907C53-4714-7FFA-BEA2-6CB240058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212" y="2189331"/>
            <a:ext cx="3472460" cy="24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423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4A389-52E8-5CC1-B55A-7F5F92AA8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8DF4549-C7A2-992A-66D5-DC2AA8CF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527" y="1568369"/>
            <a:ext cx="10515600" cy="411480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 		              2                                         3                                         4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r>
              <a:rPr lang="en-US" b="1" dirty="0"/>
              <a:t>5                                         6                                         7                                         8</a:t>
            </a:r>
            <a:endParaRPr lang="en-CA" b="1" dirty="0"/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3AB350C3-833E-E5A8-C8B8-DB6F8AD5A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1933308"/>
            <a:ext cx="2496030" cy="1782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58C42-7ACF-BD5A-F67E-D4791219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267"/>
            <a:ext cx="10515600" cy="727766"/>
          </a:xfrm>
        </p:spPr>
        <p:txBody>
          <a:bodyPr/>
          <a:lstStyle/>
          <a:p>
            <a:pPr algn="ctr"/>
            <a:r>
              <a:rPr lang="en-US" dirty="0"/>
              <a:t>Round 9: Choose your Card!</a:t>
            </a:r>
            <a:endParaRPr lang="en-CA" dirty="0"/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0D780F93-82C2-BC22-CFD4-5070F88F0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1933308"/>
            <a:ext cx="2496030" cy="17821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621176EE-83F9-CF2C-07CF-1CDC1C40C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1933308"/>
            <a:ext cx="2496030" cy="178216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397D4394-542B-EC91-817E-D6C202A20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1933308"/>
            <a:ext cx="2496030" cy="178216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64EE32E7-057C-BE79-939A-DFD7953C6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4" y="4064979"/>
            <a:ext cx="2496030" cy="1782165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3D6EEBDD-380C-8FA5-2713-0BDCBBEF4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994" y="4064979"/>
            <a:ext cx="2496030" cy="178216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D9C95E9E-8A3F-8CDA-8B99-ADD47F1AC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974" y="4064979"/>
            <a:ext cx="2496030" cy="1782165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0889A02C-2170-F763-F71C-A1601C61E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954" y="4064979"/>
            <a:ext cx="2496030" cy="17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526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9A506-395F-3F15-4E0C-08EA09010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6CB2-50E1-2CE1-9140-071E52F3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1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42DAB7-2B72-7EE9-1216-9B6C1316E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81288234-72FA-591D-3A44-8A82F2BE10A7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8105882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8E673-48D2-C1F9-1039-8C7312432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D414-1F9C-DE63-59BE-0CB97B81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2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7282E-AA4F-DF15-4AB1-7D61F1F15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615F00E9-0D11-3696-C0CA-90E3418C09FC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9534947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711E7-5DE1-1547-4C9A-6AF14F5BC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5A68-3EC6-1ACA-B052-3875E6DF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3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23A21-23A5-8E4C-0383-4118C2DBD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52EE5355-2398-5B17-E31D-FD31B32960A5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5430496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D7E70-A037-C63D-4464-73EDB6E9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CDBA-D21C-03B7-53E0-598A5FD7C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42"/>
            <a:ext cx="10515600" cy="1116811"/>
          </a:xfrm>
        </p:spPr>
        <p:txBody>
          <a:bodyPr/>
          <a:lstStyle/>
          <a:p>
            <a:pPr algn="ctr"/>
            <a:r>
              <a:rPr lang="en-US" dirty="0"/>
              <a:t>You Chose: card 4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9D288-63CA-E001-05F7-2066A4EB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842" y="1690240"/>
            <a:ext cx="6394316" cy="4565542"/>
          </a:xfrm>
          <a:prstGeom prst="rect">
            <a:avLst/>
          </a:prstGeom>
        </p:spPr>
      </p:pic>
      <p:sp>
        <p:nvSpPr>
          <p:cNvPr id="4" name="Title 1">
            <a:hlinkClick r:id="rId3" action="ppaction://hlinksldjump"/>
            <a:extLst>
              <a:ext uri="{FF2B5EF4-FFF2-40B4-BE49-F238E27FC236}">
                <a16:creationId xmlns:a16="http://schemas.microsoft.com/office/drawing/2014/main" id="{5E5E3017-7878-1E36-A5FD-21CF0DFBF019}"/>
              </a:ext>
            </a:extLst>
          </p:cNvPr>
          <p:cNvSpPr txBox="1">
            <a:spLocks/>
          </p:cNvSpPr>
          <p:nvPr/>
        </p:nvSpPr>
        <p:spPr>
          <a:xfrm>
            <a:off x="316967" y="3429000"/>
            <a:ext cx="2172435" cy="690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ym typeface="Wingdings" panose="05000000000000000000" pitchFamily="2" charset="2"/>
              </a:rPr>
              <a:t>Choose round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153293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Custom 1">
      <a:dk1>
        <a:sysClr val="windowText" lastClr="000000"/>
      </a:dk1>
      <a:lt1>
        <a:sysClr val="window" lastClr="FFFFFF"/>
      </a:lt1>
      <a:dk2>
        <a:srgbClr val="2E3A3C"/>
      </a:dk2>
      <a:lt2>
        <a:srgbClr val="EDE9E7"/>
      </a:lt2>
      <a:accent1>
        <a:srgbClr val="898470"/>
      </a:accent1>
      <a:accent2>
        <a:srgbClr val="7A8773"/>
      </a:accent2>
      <a:accent3>
        <a:srgbClr val="8C845E"/>
      </a:accent3>
      <a:accent4>
        <a:srgbClr val="9F7E56"/>
      </a:accent4>
      <a:accent5>
        <a:srgbClr val="9B7E69"/>
      </a:accent5>
      <a:accent6>
        <a:srgbClr val="AA7862"/>
      </a:accent6>
      <a:hlink>
        <a:srgbClr val="7A8773"/>
      </a:hlink>
      <a:folHlink>
        <a:srgbClr val="9F7E56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1549</Words>
  <Application>Microsoft Office PowerPoint</Application>
  <PresentationFormat>Widescreen</PresentationFormat>
  <Paragraphs>424</Paragraphs>
  <Slides>134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2" baseType="lpstr">
      <vt:lpstr>Aptos</vt:lpstr>
      <vt:lpstr>Arial</vt:lpstr>
      <vt:lpstr>Felix Titling</vt:lpstr>
      <vt:lpstr>Felix Titling (Headings)</vt:lpstr>
      <vt:lpstr>Goudy Old Style</vt:lpstr>
      <vt:lpstr>Poppins SemiBold</vt:lpstr>
      <vt:lpstr>Wingdings</vt:lpstr>
      <vt:lpstr>ArchwayVTI</vt:lpstr>
      <vt:lpstr>A game  “like”</vt:lpstr>
      <vt:lpstr>Choose your player!</vt:lpstr>
      <vt:lpstr>PowerPoint Presentation</vt:lpstr>
      <vt:lpstr>You Chose: Player 1</vt:lpstr>
      <vt:lpstr>You Chose: Player 2</vt:lpstr>
      <vt:lpstr>You Chose: Player 3</vt:lpstr>
      <vt:lpstr>You Chose: Player 4</vt:lpstr>
      <vt:lpstr>You Chose: Player 5</vt:lpstr>
      <vt:lpstr>You Chose: Player 6</vt:lpstr>
      <vt:lpstr>You Chose: Player 7</vt:lpstr>
      <vt:lpstr>You Chose: Player 8</vt:lpstr>
      <vt:lpstr>You Chose: Player 9</vt:lpstr>
      <vt:lpstr>You Chose: Player 10</vt:lpstr>
      <vt:lpstr>PowerPoint Presentation</vt:lpstr>
      <vt:lpstr>Round 1: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2: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3: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4: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 round 5: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6: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7: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8: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9: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10: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11: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  <vt:lpstr>Round 12: Choose your Card!</vt:lpstr>
      <vt:lpstr>You Chose: card 1</vt:lpstr>
      <vt:lpstr>You Chose: card 2</vt:lpstr>
      <vt:lpstr>You Chose: card 3</vt:lpstr>
      <vt:lpstr>You Chose: card 4</vt:lpstr>
      <vt:lpstr>You Chose: card 5</vt:lpstr>
      <vt:lpstr>You Chose: card 6</vt:lpstr>
      <vt:lpstr>You Chose: card 7</vt:lpstr>
      <vt:lpstr>You Chose: card 8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Krista Lucier</dc:creator>
  <cp:lastModifiedBy>Krista Lucier</cp:lastModifiedBy>
  <cp:revision>29</cp:revision>
  <dcterms:created xsi:type="dcterms:W3CDTF">2025-08-08T14:56:17Z</dcterms:created>
  <dcterms:modified xsi:type="dcterms:W3CDTF">2025-08-08T17:12:32Z</dcterms:modified>
</cp:coreProperties>
</file>