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44"/>
  </p:notesMasterIdLst>
  <p:sldIdLst>
    <p:sldId id="256" r:id="rId2"/>
    <p:sldId id="263" r:id="rId3"/>
    <p:sldId id="317" r:id="rId4"/>
    <p:sldId id="258" r:id="rId5"/>
    <p:sldId id="318" r:id="rId6"/>
    <p:sldId id="319" r:id="rId7"/>
    <p:sldId id="320" r:id="rId8"/>
    <p:sldId id="321" r:id="rId9"/>
    <p:sldId id="262" r:id="rId10"/>
    <p:sldId id="332" r:id="rId11"/>
    <p:sldId id="333" r:id="rId12"/>
    <p:sldId id="323" r:id="rId13"/>
    <p:sldId id="338" r:id="rId14"/>
    <p:sldId id="339" r:id="rId15"/>
    <p:sldId id="324" r:id="rId16"/>
    <p:sldId id="340" r:id="rId17"/>
    <p:sldId id="341" r:id="rId18"/>
    <p:sldId id="327" r:id="rId19"/>
    <p:sldId id="346" r:id="rId20"/>
    <p:sldId id="347" r:id="rId21"/>
    <p:sldId id="329" r:id="rId22"/>
    <p:sldId id="350" r:id="rId23"/>
    <p:sldId id="351" r:id="rId24"/>
    <p:sldId id="326" r:id="rId25"/>
    <p:sldId id="344" r:id="rId26"/>
    <p:sldId id="345" r:id="rId27"/>
    <p:sldId id="331" r:id="rId28"/>
    <p:sldId id="354" r:id="rId29"/>
    <p:sldId id="355" r:id="rId30"/>
    <p:sldId id="322" r:id="rId31"/>
    <p:sldId id="336" r:id="rId32"/>
    <p:sldId id="337" r:id="rId33"/>
    <p:sldId id="328" r:id="rId34"/>
    <p:sldId id="348" r:id="rId35"/>
    <p:sldId id="349" r:id="rId36"/>
    <p:sldId id="330" r:id="rId37"/>
    <p:sldId id="352" r:id="rId38"/>
    <p:sldId id="353" r:id="rId39"/>
    <p:sldId id="325" r:id="rId40"/>
    <p:sldId id="342" r:id="rId41"/>
    <p:sldId id="343" r:id="rId42"/>
    <p:sldId id="316" r:id="rId4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Merriweather Light" panose="00000400000000000000" pitchFamily="2" charset="0"/>
      <p:regular r:id="rId49"/>
      <p:bold r:id="rId50"/>
      <p:italic r:id="rId51"/>
      <p:boldItalic r:id="rId52"/>
    </p:embeddedFont>
    <p:embeddedFont>
      <p:font typeface="Montserrat" panose="00000500000000000000" pitchFamily="2" charset="0"/>
      <p:regular r:id="rId53"/>
      <p:bold r:id="rId54"/>
      <p:italic r:id="rId55"/>
      <p:boldItalic r:id="rId56"/>
    </p:embeddedFont>
    <p:embeddedFont>
      <p:font typeface="Vidaloka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D4"/>
    <a:srgbClr val="50364E"/>
    <a:srgbClr val="E0C2E1"/>
    <a:srgbClr val="DAC2DA"/>
    <a:srgbClr val="59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02667-EC71-4989-B042-FE48D9D52633}">
  <a:tblStyle styleId="{34002667-EC71-4989-B042-FE48D9D526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3" autoAdjust="0"/>
  </p:normalViewPr>
  <p:slideViewPr>
    <p:cSldViewPr snapToGrid="0">
      <p:cViewPr varScale="1">
        <p:scale>
          <a:sx n="63" d="100"/>
          <a:sy n="63" d="100"/>
        </p:scale>
        <p:origin x="86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60A9D-2690-494A-83F1-D12BD82CAC21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023665E2-0A29-4D35-BB6E-1915E03AC9BE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b="0" i="0" dirty="0"/>
            <a:t>A </a:t>
          </a:r>
          <a:r>
            <a:rPr lang="en-US" b="1" i="0" dirty="0"/>
            <a:t>pathologist </a:t>
          </a:r>
          <a:r>
            <a:rPr lang="en-US" b="0" i="0" dirty="0"/>
            <a:t>is a physician who studies the causes, nature, and effects of disease by looking at bodily fluids and tissues. </a:t>
          </a:r>
          <a:endParaRPr lang="en-CA" dirty="0"/>
        </a:p>
      </dgm:t>
    </dgm:pt>
    <dgm:pt modelId="{58E5DC3B-8D2F-4B3E-83B3-C89429AA4182}" type="parTrans" cxnId="{6F8C70A6-EB6E-4B71-885A-7B315DDC0B48}">
      <dgm:prSet/>
      <dgm:spPr/>
      <dgm:t>
        <a:bodyPr/>
        <a:lstStyle/>
        <a:p>
          <a:endParaRPr lang="en-CA"/>
        </a:p>
      </dgm:t>
    </dgm:pt>
    <dgm:pt modelId="{EB834762-A0A5-4B9E-B44C-ABA69399CDCC}" type="sibTrans" cxnId="{6F8C70A6-EB6E-4B71-885A-7B315DDC0B48}">
      <dgm:prSet/>
      <dgm:spPr>
        <a:ln>
          <a:solidFill>
            <a:srgbClr val="50364E"/>
          </a:solidFill>
        </a:ln>
      </dgm:spPr>
      <dgm:t>
        <a:bodyPr/>
        <a:lstStyle/>
        <a:p>
          <a:endParaRPr lang="en-CA"/>
        </a:p>
      </dgm:t>
    </dgm:pt>
    <dgm:pt modelId="{DEF2A6B1-BA49-4502-9416-1AC74369B7C0}">
      <dgm:prSet custT="1"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sz="1600" b="0" i="0" dirty="0">
              <a:latin typeface="Century Gothic" panose="020B0502020202020204" pitchFamily="34" charset="0"/>
            </a:rPr>
            <a:t>Some examples of things they do are: </a:t>
          </a:r>
          <a:endParaRPr lang="en-CA" sz="1600" dirty="0">
            <a:latin typeface="Century Gothic" panose="020B0502020202020204" pitchFamily="34" charset="0"/>
          </a:endParaRPr>
        </a:p>
      </dgm:t>
    </dgm:pt>
    <dgm:pt modelId="{F53FBA9B-CC73-4A7C-A77A-E57C91ACA1C5}" type="parTrans" cxnId="{D6D5A188-E292-493B-BD9B-3937028FF531}">
      <dgm:prSet/>
      <dgm:spPr/>
      <dgm:t>
        <a:bodyPr/>
        <a:lstStyle/>
        <a:p>
          <a:endParaRPr lang="en-CA"/>
        </a:p>
      </dgm:t>
    </dgm:pt>
    <dgm:pt modelId="{0FD1E583-A00C-4538-9F83-1ED970858169}" type="sibTrans" cxnId="{D6D5A188-E292-493B-BD9B-3937028FF531}">
      <dgm:prSet/>
      <dgm:spPr>
        <a:ln>
          <a:solidFill>
            <a:srgbClr val="50364E"/>
          </a:solidFill>
        </a:ln>
      </dgm:spPr>
      <dgm:t>
        <a:bodyPr/>
        <a:lstStyle/>
        <a:p>
          <a:endParaRPr lang="en-CA"/>
        </a:p>
      </dgm:t>
    </dgm:pt>
    <dgm:pt modelId="{29AD45A3-724B-4697-9ABF-4490C68C2778}">
      <dgm:prSet custT="1"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sz="1400" b="0" i="0" dirty="0">
              <a:latin typeface="Century Gothic" panose="020B0502020202020204" pitchFamily="34" charset="0"/>
            </a:rPr>
            <a:t>Conduct blood investigations to identify blood disorders or cancers, </a:t>
          </a:r>
          <a:endParaRPr lang="en-CA" sz="1400" dirty="0">
            <a:latin typeface="Century Gothic" panose="020B0502020202020204" pitchFamily="34" charset="0"/>
          </a:endParaRPr>
        </a:p>
      </dgm:t>
    </dgm:pt>
    <dgm:pt modelId="{4F358515-BD4D-482A-A19C-AF4EE5A5BA22}" type="parTrans" cxnId="{E6B7BBA4-1541-464C-B4CE-45E9A89B98C0}">
      <dgm:prSet/>
      <dgm:spPr/>
      <dgm:t>
        <a:bodyPr/>
        <a:lstStyle/>
        <a:p>
          <a:endParaRPr lang="en-CA"/>
        </a:p>
      </dgm:t>
    </dgm:pt>
    <dgm:pt modelId="{408A3EFF-78A9-4EA1-918F-018DDAF7F95C}" type="sibTrans" cxnId="{E6B7BBA4-1541-464C-B4CE-45E9A89B98C0}">
      <dgm:prSet/>
      <dgm:spPr/>
      <dgm:t>
        <a:bodyPr/>
        <a:lstStyle/>
        <a:p>
          <a:endParaRPr lang="en-CA"/>
        </a:p>
      </dgm:t>
    </dgm:pt>
    <dgm:pt modelId="{46C6F986-55EF-4113-B048-1E52B737B320}">
      <dgm:prSet custT="1"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sz="1400" b="0" i="0" dirty="0">
              <a:latin typeface="Century Gothic" panose="020B0502020202020204" pitchFamily="34" charset="0"/>
            </a:rPr>
            <a:t>Analyze Pap smears and biopsies to check for unhealthy cells, </a:t>
          </a:r>
          <a:endParaRPr lang="en-CA" sz="1400" dirty="0">
            <a:latin typeface="Century Gothic" panose="020B0502020202020204" pitchFamily="34" charset="0"/>
          </a:endParaRPr>
        </a:p>
      </dgm:t>
    </dgm:pt>
    <dgm:pt modelId="{AD878132-994A-4B80-B577-1AD3FAA98347}" type="parTrans" cxnId="{5BE703CC-59A9-41F1-B6DD-135DF0866E17}">
      <dgm:prSet/>
      <dgm:spPr/>
      <dgm:t>
        <a:bodyPr/>
        <a:lstStyle/>
        <a:p>
          <a:endParaRPr lang="en-CA"/>
        </a:p>
      </dgm:t>
    </dgm:pt>
    <dgm:pt modelId="{6E73B5B1-4A6C-47B6-95CA-41D419068185}" type="sibTrans" cxnId="{5BE703CC-59A9-41F1-B6DD-135DF0866E17}">
      <dgm:prSet/>
      <dgm:spPr/>
      <dgm:t>
        <a:bodyPr/>
        <a:lstStyle/>
        <a:p>
          <a:endParaRPr lang="en-CA"/>
        </a:p>
      </dgm:t>
    </dgm:pt>
    <dgm:pt modelId="{BFA7CC36-0EA5-403E-9732-B87ACD084555}">
      <dgm:prSet custT="1"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sz="1400" b="0" i="0" dirty="0">
              <a:latin typeface="Century Gothic" panose="020B0502020202020204" pitchFamily="34" charset="0"/>
            </a:rPr>
            <a:t>Perform autopsies to determine a patient's cause of death. </a:t>
          </a:r>
          <a:endParaRPr lang="en-CA" sz="1400" dirty="0">
            <a:latin typeface="Century Gothic" panose="020B0502020202020204" pitchFamily="34" charset="0"/>
          </a:endParaRPr>
        </a:p>
      </dgm:t>
    </dgm:pt>
    <dgm:pt modelId="{0CE0965A-BF65-4658-AA19-B67CF1622925}" type="parTrans" cxnId="{41DAEF09-964A-4CA5-A65F-79882561C031}">
      <dgm:prSet/>
      <dgm:spPr/>
      <dgm:t>
        <a:bodyPr/>
        <a:lstStyle/>
        <a:p>
          <a:endParaRPr lang="en-CA"/>
        </a:p>
      </dgm:t>
    </dgm:pt>
    <dgm:pt modelId="{E72D2525-1A44-4ABF-AF82-8E1879DA0276}" type="sibTrans" cxnId="{41DAEF09-964A-4CA5-A65F-79882561C031}">
      <dgm:prSet/>
      <dgm:spPr/>
      <dgm:t>
        <a:bodyPr/>
        <a:lstStyle/>
        <a:p>
          <a:endParaRPr lang="en-CA"/>
        </a:p>
      </dgm:t>
    </dgm:pt>
    <dgm:pt modelId="{FE05B81C-6527-49BD-B1AD-FBDD48E0DC41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r>
            <a:rPr lang="en-US" b="0" i="0" dirty="0"/>
            <a:t>Their expertise is crucial in ensuring patients receive an accurate diagnosis! This is important in determining whether a tissue is normal or cancerous.</a:t>
          </a:r>
          <a:endParaRPr lang="en-CA" dirty="0"/>
        </a:p>
      </dgm:t>
    </dgm:pt>
    <dgm:pt modelId="{E26E1453-6380-429F-A1AD-074A8529A16C}" type="parTrans" cxnId="{CDE1FAAD-3538-4470-981E-D030C3D43C83}">
      <dgm:prSet/>
      <dgm:spPr/>
      <dgm:t>
        <a:bodyPr/>
        <a:lstStyle/>
        <a:p>
          <a:endParaRPr lang="en-CA"/>
        </a:p>
      </dgm:t>
    </dgm:pt>
    <dgm:pt modelId="{17F3FD14-8F60-4ACC-BB85-BCD3BA142141}" type="sibTrans" cxnId="{CDE1FAAD-3538-4470-981E-D030C3D43C83}">
      <dgm:prSet/>
      <dgm:spPr/>
      <dgm:t>
        <a:bodyPr/>
        <a:lstStyle/>
        <a:p>
          <a:endParaRPr lang="en-CA"/>
        </a:p>
      </dgm:t>
    </dgm:pt>
    <dgm:pt modelId="{38710E34-18C4-46D7-8945-32F0311F5DAA}" type="pres">
      <dgm:prSet presAssocID="{2D860A9D-2690-494A-83F1-D12BD82CAC21}" presName="Name0" presStyleCnt="0">
        <dgm:presLayoutVars>
          <dgm:dir/>
          <dgm:resizeHandles val="exact"/>
        </dgm:presLayoutVars>
      </dgm:prSet>
      <dgm:spPr/>
    </dgm:pt>
    <dgm:pt modelId="{D10F7292-9309-4635-8492-22572FEC745E}" type="pres">
      <dgm:prSet presAssocID="{023665E2-0A29-4D35-BB6E-1915E03AC9BE}" presName="node" presStyleLbl="node1" presStyleIdx="0" presStyleCnt="3">
        <dgm:presLayoutVars>
          <dgm:bulletEnabled val="1"/>
        </dgm:presLayoutVars>
      </dgm:prSet>
      <dgm:spPr/>
    </dgm:pt>
    <dgm:pt modelId="{1F622148-8034-4505-BD4D-3E700A1B27F5}" type="pres">
      <dgm:prSet presAssocID="{EB834762-A0A5-4B9E-B44C-ABA69399CDCC}" presName="sibTrans" presStyleLbl="sibTrans2D1" presStyleIdx="0" presStyleCnt="2"/>
      <dgm:spPr/>
    </dgm:pt>
    <dgm:pt modelId="{441EF8CF-BA2A-4A59-93E5-64DB6A417EDE}" type="pres">
      <dgm:prSet presAssocID="{EB834762-A0A5-4B9E-B44C-ABA69399CDCC}" presName="connectorText" presStyleLbl="sibTrans2D1" presStyleIdx="0" presStyleCnt="2"/>
      <dgm:spPr/>
    </dgm:pt>
    <dgm:pt modelId="{F8788B4F-7397-4441-95C4-E7CAF36A52C2}" type="pres">
      <dgm:prSet presAssocID="{DEF2A6B1-BA49-4502-9416-1AC74369B7C0}" presName="node" presStyleLbl="node1" presStyleIdx="1" presStyleCnt="3" custScaleX="175335">
        <dgm:presLayoutVars>
          <dgm:bulletEnabled val="1"/>
        </dgm:presLayoutVars>
      </dgm:prSet>
      <dgm:spPr/>
    </dgm:pt>
    <dgm:pt modelId="{AD6E08AE-0BA4-4E35-A9B5-847F6662C7F5}" type="pres">
      <dgm:prSet presAssocID="{0FD1E583-A00C-4538-9F83-1ED970858169}" presName="sibTrans" presStyleLbl="sibTrans2D1" presStyleIdx="1" presStyleCnt="2"/>
      <dgm:spPr/>
    </dgm:pt>
    <dgm:pt modelId="{2FD79764-5CC3-47E2-95A5-E6D436888728}" type="pres">
      <dgm:prSet presAssocID="{0FD1E583-A00C-4538-9F83-1ED970858169}" presName="connectorText" presStyleLbl="sibTrans2D1" presStyleIdx="1" presStyleCnt="2"/>
      <dgm:spPr/>
    </dgm:pt>
    <dgm:pt modelId="{FC46F0E9-CDB5-403F-9760-AE845C5B1201}" type="pres">
      <dgm:prSet presAssocID="{FE05B81C-6527-49BD-B1AD-FBDD48E0DC41}" presName="node" presStyleLbl="node1" presStyleIdx="2" presStyleCnt="3">
        <dgm:presLayoutVars>
          <dgm:bulletEnabled val="1"/>
        </dgm:presLayoutVars>
      </dgm:prSet>
      <dgm:spPr/>
    </dgm:pt>
  </dgm:ptLst>
  <dgm:cxnLst>
    <dgm:cxn modelId="{41DAEF09-964A-4CA5-A65F-79882561C031}" srcId="{DEF2A6B1-BA49-4502-9416-1AC74369B7C0}" destId="{BFA7CC36-0EA5-403E-9732-B87ACD084555}" srcOrd="2" destOrd="0" parTransId="{0CE0965A-BF65-4658-AA19-B67CF1622925}" sibTransId="{E72D2525-1A44-4ABF-AF82-8E1879DA0276}"/>
    <dgm:cxn modelId="{B0912C20-B4DB-4D23-97D5-0252E0D11BBA}" type="presOf" srcId="{BFA7CC36-0EA5-403E-9732-B87ACD084555}" destId="{F8788B4F-7397-4441-95C4-E7CAF36A52C2}" srcOrd="0" destOrd="3" presId="urn:microsoft.com/office/officeart/2005/8/layout/process1"/>
    <dgm:cxn modelId="{7549FF26-5291-415B-BCB5-BD0E0DFC111D}" type="presOf" srcId="{0FD1E583-A00C-4538-9F83-1ED970858169}" destId="{2FD79764-5CC3-47E2-95A5-E6D436888728}" srcOrd="1" destOrd="0" presId="urn:microsoft.com/office/officeart/2005/8/layout/process1"/>
    <dgm:cxn modelId="{74A6F431-8E80-4EEB-ADE6-A9504C2388D9}" type="presOf" srcId="{2D860A9D-2690-494A-83F1-D12BD82CAC21}" destId="{38710E34-18C4-46D7-8945-32F0311F5DAA}" srcOrd="0" destOrd="0" presId="urn:microsoft.com/office/officeart/2005/8/layout/process1"/>
    <dgm:cxn modelId="{A2DBFC40-D257-4F83-9E3D-D788653FD277}" type="presOf" srcId="{0FD1E583-A00C-4538-9F83-1ED970858169}" destId="{AD6E08AE-0BA4-4E35-A9B5-847F6662C7F5}" srcOrd="0" destOrd="0" presId="urn:microsoft.com/office/officeart/2005/8/layout/process1"/>
    <dgm:cxn modelId="{4DF6CD41-8740-42D1-AD8B-918713BD5D19}" type="presOf" srcId="{29AD45A3-724B-4697-9ABF-4490C68C2778}" destId="{F8788B4F-7397-4441-95C4-E7CAF36A52C2}" srcOrd="0" destOrd="1" presId="urn:microsoft.com/office/officeart/2005/8/layout/process1"/>
    <dgm:cxn modelId="{D6D5A188-E292-493B-BD9B-3937028FF531}" srcId="{2D860A9D-2690-494A-83F1-D12BD82CAC21}" destId="{DEF2A6B1-BA49-4502-9416-1AC74369B7C0}" srcOrd="1" destOrd="0" parTransId="{F53FBA9B-CC73-4A7C-A77A-E57C91ACA1C5}" sibTransId="{0FD1E583-A00C-4538-9F83-1ED970858169}"/>
    <dgm:cxn modelId="{75D0F889-AB05-4252-98EB-A1FAC6AE9614}" type="presOf" srcId="{46C6F986-55EF-4113-B048-1E52B737B320}" destId="{F8788B4F-7397-4441-95C4-E7CAF36A52C2}" srcOrd="0" destOrd="2" presId="urn:microsoft.com/office/officeart/2005/8/layout/process1"/>
    <dgm:cxn modelId="{ADCD058C-BBD4-425B-B6E0-CB00E63DEBE7}" type="presOf" srcId="{FE05B81C-6527-49BD-B1AD-FBDD48E0DC41}" destId="{FC46F0E9-CDB5-403F-9760-AE845C5B1201}" srcOrd="0" destOrd="0" presId="urn:microsoft.com/office/officeart/2005/8/layout/process1"/>
    <dgm:cxn modelId="{3033E997-A987-4E2E-8C64-86A6EE76D7B8}" type="presOf" srcId="{023665E2-0A29-4D35-BB6E-1915E03AC9BE}" destId="{D10F7292-9309-4635-8492-22572FEC745E}" srcOrd="0" destOrd="0" presId="urn:microsoft.com/office/officeart/2005/8/layout/process1"/>
    <dgm:cxn modelId="{E6B7BBA4-1541-464C-B4CE-45E9A89B98C0}" srcId="{DEF2A6B1-BA49-4502-9416-1AC74369B7C0}" destId="{29AD45A3-724B-4697-9ABF-4490C68C2778}" srcOrd="0" destOrd="0" parTransId="{4F358515-BD4D-482A-A19C-AF4EE5A5BA22}" sibTransId="{408A3EFF-78A9-4EA1-918F-018DDAF7F95C}"/>
    <dgm:cxn modelId="{6F8C70A6-EB6E-4B71-885A-7B315DDC0B48}" srcId="{2D860A9D-2690-494A-83F1-D12BD82CAC21}" destId="{023665E2-0A29-4D35-BB6E-1915E03AC9BE}" srcOrd="0" destOrd="0" parTransId="{58E5DC3B-8D2F-4B3E-83B3-C89429AA4182}" sibTransId="{EB834762-A0A5-4B9E-B44C-ABA69399CDCC}"/>
    <dgm:cxn modelId="{CDE1FAAD-3538-4470-981E-D030C3D43C83}" srcId="{2D860A9D-2690-494A-83F1-D12BD82CAC21}" destId="{FE05B81C-6527-49BD-B1AD-FBDD48E0DC41}" srcOrd="2" destOrd="0" parTransId="{E26E1453-6380-429F-A1AD-074A8529A16C}" sibTransId="{17F3FD14-8F60-4ACC-BB85-BCD3BA142141}"/>
    <dgm:cxn modelId="{5BE703CC-59A9-41F1-B6DD-135DF0866E17}" srcId="{DEF2A6B1-BA49-4502-9416-1AC74369B7C0}" destId="{46C6F986-55EF-4113-B048-1E52B737B320}" srcOrd="1" destOrd="0" parTransId="{AD878132-994A-4B80-B577-1AD3FAA98347}" sibTransId="{6E73B5B1-4A6C-47B6-95CA-41D419068185}"/>
    <dgm:cxn modelId="{FFBE2ACD-C022-4322-B7FB-5CF9BAC3EC63}" type="presOf" srcId="{EB834762-A0A5-4B9E-B44C-ABA69399CDCC}" destId="{441EF8CF-BA2A-4A59-93E5-64DB6A417EDE}" srcOrd="1" destOrd="0" presId="urn:microsoft.com/office/officeart/2005/8/layout/process1"/>
    <dgm:cxn modelId="{20942CD3-105D-415F-81B4-75AFAF0E6D3B}" type="presOf" srcId="{DEF2A6B1-BA49-4502-9416-1AC74369B7C0}" destId="{F8788B4F-7397-4441-95C4-E7CAF36A52C2}" srcOrd="0" destOrd="0" presId="urn:microsoft.com/office/officeart/2005/8/layout/process1"/>
    <dgm:cxn modelId="{AE3CAED5-6618-4ACF-A965-F998BC8F0C9B}" type="presOf" srcId="{EB834762-A0A5-4B9E-B44C-ABA69399CDCC}" destId="{1F622148-8034-4505-BD4D-3E700A1B27F5}" srcOrd="0" destOrd="0" presId="urn:microsoft.com/office/officeart/2005/8/layout/process1"/>
    <dgm:cxn modelId="{FAA5BC10-CCD1-4D4E-982D-1F496D305C9A}" type="presParOf" srcId="{38710E34-18C4-46D7-8945-32F0311F5DAA}" destId="{D10F7292-9309-4635-8492-22572FEC745E}" srcOrd="0" destOrd="0" presId="urn:microsoft.com/office/officeart/2005/8/layout/process1"/>
    <dgm:cxn modelId="{87D86B7E-6509-4863-BE4A-A03D28135729}" type="presParOf" srcId="{38710E34-18C4-46D7-8945-32F0311F5DAA}" destId="{1F622148-8034-4505-BD4D-3E700A1B27F5}" srcOrd="1" destOrd="0" presId="urn:microsoft.com/office/officeart/2005/8/layout/process1"/>
    <dgm:cxn modelId="{9D1B2436-2582-4B7B-8066-2AC31151F236}" type="presParOf" srcId="{1F622148-8034-4505-BD4D-3E700A1B27F5}" destId="{441EF8CF-BA2A-4A59-93E5-64DB6A417EDE}" srcOrd="0" destOrd="0" presId="urn:microsoft.com/office/officeart/2005/8/layout/process1"/>
    <dgm:cxn modelId="{0C00E1A5-6554-47ED-8AF9-0B1C7561DD23}" type="presParOf" srcId="{38710E34-18C4-46D7-8945-32F0311F5DAA}" destId="{F8788B4F-7397-4441-95C4-E7CAF36A52C2}" srcOrd="2" destOrd="0" presId="urn:microsoft.com/office/officeart/2005/8/layout/process1"/>
    <dgm:cxn modelId="{2F6EE2F8-3118-46D5-AFB7-1A533235D4D8}" type="presParOf" srcId="{38710E34-18C4-46D7-8945-32F0311F5DAA}" destId="{AD6E08AE-0BA4-4E35-A9B5-847F6662C7F5}" srcOrd="3" destOrd="0" presId="urn:microsoft.com/office/officeart/2005/8/layout/process1"/>
    <dgm:cxn modelId="{EA6CE96C-1F3F-4156-8F07-37F2ABB2F152}" type="presParOf" srcId="{AD6E08AE-0BA4-4E35-A9B5-847F6662C7F5}" destId="{2FD79764-5CC3-47E2-95A5-E6D436888728}" srcOrd="0" destOrd="0" presId="urn:microsoft.com/office/officeart/2005/8/layout/process1"/>
    <dgm:cxn modelId="{82B8D35C-194C-4392-B6B8-B1C11C3B8411}" type="presParOf" srcId="{38710E34-18C4-46D7-8945-32F0311F5DAA}" destId="{FC46F0E9-CDB5-403F-9760-AE845C5B1201}" srcOrd="4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9D8D2-C2AC-4B10-8F5B-7078B1E53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109D6BA-199A-4477-97C2-06006DCF7C1D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Healthy tissues have distinct structures to carry out the specific functions of that tissue (e.g., circular shapes in a healthy ovary are developing eggs). 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67C0002D-8B80-49FC-8C02-267D0FCA97EA}" type="parTrans" cxnId="{10EC139C-BCDE-4ED6-AD6D-D8ECB10F315D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B5A238FC-3D0F-462C-94E3-F67DB7779AB3}" type="sibTrans" cxnId="{10EC139C-BCDE-4ED6-AD6D-D8ECB10F315D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5B172FEA-FAC5-41D9-B2FA-2384005BCCE2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If you notice these structures, you are likely looking at a healthy version of the tissue. 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F6D92F0C-6A70-4BDF-B951-A3A8475B70D9}" type="parTrans" cxnId="{3980CE7B-E9C3-4A84-AE5E-F88304E5560A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2E5D3F3F-7443-4805-85FB-FBBD144B1E00}" type="sibTrans" cxnId="{3980CE7B-E9C3-4A84-AE5E-F88304E5560A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74B5AD71-9214-4EF0-9D63-444DD993742F}" type="pres">
      <dgm:prSet presAssocID="{8079D8D2-C2AC-4B10-8F5B-7078B1E53864}" presName="linear" presStyleCnt="0">
        <dgm:presLayoutVars>
          <dgm:animLvl val="lvl"/>
          <dgm:resizeHandles val="exact"/>
        </dgm:presLayoutVars>
      </dgm:prSet>
      <dgm:spPr/>
    </dgm:pt>
    <dgm:pt modelId="{07B85F17-B2B8-47CD-B494-5E9672A50EEA}" type="pres">
      <dgm:prSet presAssocID="{7109D6BA-199A-4477-97C2-06006DCF7C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F0DDE8-2AD8-4DF3-94AA-4E15C976B476}" type="pres">
      <dgm:prSet presAssocID="{B5A238FC-3D0F-462C-94E3-F67DB7779AB3}" presName="spacer" presStyleCnt="0"/>
      <dgm:spPr/>
    </dgm:pt>
    <dgm:pt modelId="{ADF994D5-E79A-4CEB-8986-A596F770D606}" type="pres">
      <dgm:prSet presAssocID="{5B172FEA-FAC5-41D9-B2FA-2384005BCCE2}" presName="parentText" presStyleLbl="node1" presStyleIdx="1" presStyleCnt="2" custScaleX="75555" custLinFactY="9974" custLinFactNeighborY="100000">
        <dgm:presLayoutVars>
          <dgm:chMax val="0"/>
          <dgm:bulletEnabled val="1"/>
        </dgm:presLayoutVars>
      </dgm:prSet>
      <dgm:spPr/>
    </dgm:pt>
  </dgm:ptLst>
  <dgm:cxnLst>
    <dgm:cxn modelId="{8F906608-C263-4A7F-B426-5DF20DEAA3EB}" type="presOf" srcId="{8079D8D2-C2AC-4B10-8F5B-7078B1E53864}" destId="{74B5AD71-9214-4EF0-9D63-444DD993742F}" srcOrd="0" destOrd="0" presId="urn:microsoft.com/office/officeart/2005/8/layout/vList2"/>
    <dgm:cxn modelId="{3980CE7B-E9C3-4A84-AE5E-F88304E5560A}" srcId="{8079D8D2-C2AC-4B10-8F5B-7078B1E53864}" destId="{5B172FEA-FAC5-41D9-B2FA-2384005BCCE2}" srcOrd="1" destOrd="0" parTransId="{F6D92F0C-6A70-4BDF-B951-A3A8475B70D9}" sibTransId="{2E5D3F3F-7443-4805-85FB-FBBD144B1E00}"/>
    <dgm:cxn modelId="{73E6E88C-DA0F-4F24-923F-923C26F686E9}" type="presOf" srcId="{5B172FEA-FAC5-41D9-B2FA-2384005BCCE2}" destId="{ADF994D5-E79A-4CEB-8986-A596F770D606}" srcOrd="0" destOrd="0" presId="urn:microsoft.com/office/officeart/2005/8/layout/vList2"/>
    <dgm:cxn modelId="{10EC139C-BCDE-4ED6-AD6D-D8ECB10F315D}" srcId="{8079D8D2-C2AC-4B10-8F5B-7078B1E53864}" destId="{7109D6BA-199A-4477-97C2-06006DCF7C1D}" srcOrd="0" destOrd="0" parTransId="{67C0002D-8B80-49FC-8C02-267D0FCA97EA}" sibTransId="{B5A238FC-3D0F-462C-94E3-F67DB7779AB3}"/>
    <dgm:cxn modelId="{5EB9ABCB-D93A-4535-839A-3FA5DD552073}" type="presOf" srcId="{7109D6BA-199A-4477-97C2-06006DCF7C1D}" destId="{07B85F17-B2B8-47CD-B494-5E9672A50EEA}" srcOrd="0" destOrd="0" presId="urn:microsoft.com/office/officeart/2005/8/layout/vList2"/>
    <dgm:cxn modelId="{1B1D2A2F-95D1-4380-A138-1546628149BE}" type="presParOf" srcId="{74B5AD71-9214-4EF0-9D63-444DD993742F}" destId="{07B85F17-B2B8-47CD-B494-5E9672A50EEA}" srcOrd="0" destOrd="0" presId="urn:microsoft.com/office/officeart/2005/8/layout/vList2"/>
    <dgm:cxn modelId="{01F76E66-8F2B-4526-8FCA-6ACEEDACEE23}" type="presParOf" srcId="{74B5AD71-9214-4EF0-9D63-444DD993742F}" destId="{ECF0DDE8-2AD8-4DF3-94AA-4E15C976B476}" srcOrd="1" destOrd="0" presId="urn:microsoft.com/office/officeart/2005/8/layout/vList2"/>
    <dgm:cxn modelId="{105C5124-35EC-47A9-95B8-EE3728589504}" type="presParOf" srcId="{74B5AD71-9214-4EF0-9D63-444DD993742F}" destId="{ADF994D5-E79A-4CEB-8986-A596F770D6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4F586-2720-47DF-B919-9D66A1477E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8C47965-6E42-47D2-B731-F23C1A73ABA4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Since cancer is a disease of uncontrolled cell growth, you may not see distinct, specialized structures. 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DA8ECDD8-878D-42EC-8902-9A06DCD6F1DC}" type="parTrans" cxnId="{5A0AC749-B26F-49AE-903B-72287E12334D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DA1ACA2B-17E1-4D47-8CC7-44953684D1DD}" type="sibTrans" cxnId="{5A0AC749-B26F-49AE-903B-72287E12334D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ACC53051-6DFE-402D-A06E-D1F03938A8DF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You are more likely to see a "messy" tissue that doesn't seem to have much uniformity. 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C1BFC447-7AA8-45DB-A760-C5584E01DCFA}" type="parTrans" cxnId="{39B97BC2-4961-4128-B22D-3C36A1E93E60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B97BF191-4A29-4B87-A643-A67486B626CF}" type="sibTrans" cxnId="{39B97BC2-4961-4128-B22D-3C36A1E93E60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E0E157F5-9C7D-48F7-9099-0667FA56ED60}" type="pres">
      <dgm:prSet presAssocID="{1954F586-2720-47DF-B919-9D66A1477E8A}" presName="linear" presStyleCnt="0">
        <dgm:presLayoutVars>
          <dgm:animLvl val="lvl"/>
          <dgm:resizeHandles val="exact"/>
        </dgm:presLayoutVars>
      </dgm:prSet>
      <dgm:spPr/>
    </dgm:pt>
    <dgm:pt modelId="{EE481DB8-3111-49E0-BB16-1AEA83447645}" type="pres">
      <dgm:prSet presAssocID="{28C47965-6E42-47D2-B731-F23C1A73AB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955ACB-9C8C-4D9B-BE5A-F4B48410C9EB}" type="pres">
      <dgm:prSet presAssocID="{DA1ACA2B-17E1-4D47-8CC7-44953684D1DD}" presName="spacer" presStyleCnt="0"/>
      <dgm:spPr/>
    </dgm:pt>
    <dgm:pt modelId="{D6F45513-09F6-4D4E-899F-B94CB4F80701}" type="pres">
      <dgm:prSet presAssocID="{ACC53051-6DFE-402D-A06E-D1F03938A8DF}" presName="parentText" presStyleLbl="node1" presStyleIdx="1" presStyleCnt="2" custScaleX="82260" custLinFactY="4162" custLinFactNeighborY="100000">
        <dgm:presLayoutVars>
          <dgm:chMax val="0"/>
          <dgm:bulletEnabled val="1"/>
        </dgm:presLayoutVars>
      </dgm:prSet>
      <dgm:spPr/>
    </dgm:pt>
  </dgm:ptLst>
  <dgm:cxnLst>
    <dgm:cxn modelId="{5A0AC749-B26F-49AE-903B-72287E12334D}" srcId="{1954F586-2720-47DF-B919-9D66A1477E8A}" destId="{28C47965-6E42-47D2-B731-F23C1A73ABA4}" srcOrd="0" destOrd="0" parTransId="{DA8ECDD8-878D-42EC-8902-9A06DCD6F1DC}" sibTransId="{DA1ACA2B-17E1-4D47-8CC7-44953684D1DD}"/>
    <dgm:cxn modelId="{82FD90C0-E81C-47E5-94BF-1EEACFD58BB8}" type="presOf" srcId="{ACC53051-6DFE-402D-A06E-D1F03938A8DF}" destId="{D6F45513-09F6-4D4E-899F-B94CB4F80701}" srcOrd="0" destOrd="0" presId="urn:microsoft.com/office/officeart/2005/8/layout/vList2"/>
    <dgm:cxn modelId="{39B97BC2-4961-4128-B22D-3C36A1E93E60}" srcId="{1954F586-2720-47DF-B919-9D66A1477E8A}" destId="{ACC53051-6DFE-402D-A06E-D1F03938A8DF}" srcOrd="1" destOrd="0" parTransId="{C1BFC447-7AA8-45DB-A760-C5584E01DCFA}" sibTransId="{B97BF191-4A29-4B87-A643-A67486B626CF}"/>
    <dgm:cxn modelId="{E07BE8D7-A04E-4DDA-92D5-8D439CC1AB64}" type="presOf" srcId="{1954F586-2720-47DF-B919-9D66A1477E8A}" destId="{E0E157F5-9C7D-48F7-9099-0667FA56ED60}" srcOrd="0" destOrd="0" presId="urn:microsoft.com/office/officeart/2005/8/layout/vList2"/>
    <dgm:cxn modelId="{B0CB0AFF-F79E-4E10-8625-2FE39F16FEE9}" type="presOf" srcId="{28C47965-6E42-47D2-B731-F23C1A73ABA4}" destId="{EE481DB8-3111-49E0-BB16-1AEA83447645}" srcOrd="0" destOrd="0" presId="urn:microsoft.com/office/officeart/2005/8/layout/vList2"/>
    <dgm:cxn modelId="{967FDE1A-6F91-42CC-BF22-2436671C91FD}" type="presParOf" srcId="{E0E157F5-9C7D-48F7-9099-0667FA56ED60}" destId="{EE481DB8-3111-49E0-BB16-1AEA83447645}" srcOrd="0" destOrd="0" presId="urn:microsoft.com/office/officeart/2005/8/layout/vList2"/>
    <dgm:cxn modelId="{D12A1457-DEBC-4298-805C-A5E1B45D861A}" type="presParOf" srcId="{E0E157F5-9C7D-48F7-9099-0667FA56ED60}" destId="{23955ACB-9C8C-4D9B-BE5A-F4B48410C9EB}" srcOrd="1" destOrd="0" presId="urn:microsoft.com/office/officeart/2005/8/layout/vList2"/>
    <dgm:cxn modelId="{2A5CCAA4-371F-48C9-8EE3-B36330BA9B69}" type="presParOf" srcId="{E0E157F5-9C7D-48F7-9099-0667FA56ED60}" destId="{D6F45513-09F6-4D4E-899F-B94CB4F807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12E0E-E177-4C33-8321-4D1596EA53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3EBDFB4-4B1D-49BD-A09E-274ADA140B26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Due to the rapid overgrowth of cancer cells, it is common to see many nuclei in a cancerous tissue (i.e., stained as dark dots in the slide).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A39063D9-84CD-4C15-BFDD-0E61E7D128A9}" type="parTrans" cxnId="{03EBFB10-D81A-4B03-BA19-9E75E6819813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0C9669C6-19AB-4DD3-82AB-CD507440647B}" type="sibTrans" cxnId="{03EBFB10-D81A-4B03-BA19-9E75E6819813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AAF036C5-D792-496A-9F42-5F119D0AE545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Each nuclei represents one cell. The more nuclei present, the more cells present.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130BCD51-344B-4B5F-A81B-937834D14464}" type="parTrans" cxnId="{EB03C291-A67A-48C9-A2BC-25B8F4A0272C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15037022-00AF-4DF4-A46E-D910EC61BB3B}" type="sibTrans" cxnId="{EB03C291-A67A-48C9-A2BC-25B8F4A0272C}">
      <dgm:prSet/>
      <dgm:spPr/>
      <dgm:t>
        <a:bodyPr/>
        <a:lstStyle/>
        <a:p>
          <a:pPr algn="ctr"/>
          <a:endParaRPr lang="en-CA">
            <a:latin typeface="Century Gothic" panose="020B0502020202020204" pitchFamily="34" charset="0"/>
          </a:endParaRPr>
        </a:p>
      </dgm:t>
    </dgm:pt>
    <dgm:pt modelId="{CC622A45-1944-44E7-B3AC-356BBDA7A757}" type="pres">
      <dgm:prSet presAssocID="{E1B12E0E-E177-4C33-8321-4D1596EA5389}" presName="linear" presStyleCnt="0">
        <dgm:presLayoutVars>
          <dgm:animLvl val="lvl"/>
          <dgm:resizeHandles val="exact"/>
        </dgm:presLayoutVars>
      </dgm:prSet>
      <dgm:spPr/>
    </dgm:pt>
    <dgm:pt modelId="{940C78B2-D532-49AA-87FE-8654291B0DCC}" type="pres">
      <dgm:prSet presAssocID="{D3EBDFB4-4B1D-49BD-A09E-274ADA140B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4545A71-3257-40C7-A59A-EC075E284529}" type="pres">
      <dgm:prSet presAssocID="{0C9669C6-19AB-4DD3-82AB-CD507440647B}" presName="spacer" presStyleCnt="0"/>
      <dgm:spPr/>
    </dgm:pt>
    <dgm:pt modelId="{74E9FE75-6EA4-4BA9-B0FB-5C47B9734DB3}" type="pres">
      <dgm:prSet presAssocID="{AAF036C5-D792-496A-9F42-5F119D0AE545}" presName="parentText" presStyleLbl="node1" presStyleIdx="1" presStyleCnt="2" custScaleX="76074" custLinFactY="12207" custLinFactNeighborX="123" custLinFactNeighborY="100000">
        <dgm:presLayoutVars>
          <dgm:chMax val="0"/>
          <dgm:bulletEnabled val="1"/>
        </dgm:presLayoutVars>
      </dgm:prSet>
      <dgm:spPr/>
    </dgm:pt>
  </dgm:ptLst>
  <dgm:cxnLst>
    <dgm:cxn modelId="{03EBFB10-D81A-4B03-BA19-9E75E6819813}" srcId="{E1B12E0E-E177-4C33-8321-4D1596EA5389}" destId="{D3EBDFB4-4B1D-49BD-A09E-274ADA140B26}" srcOrd="0" destOrd="0" parTransId="{A39063D9-84CD-4C15-BFDD-0E61E7D128A9}" sibTransId="{0C9669C6-19AB-4DD3-82AB-CD507440647B}"/>
    <dgm:cxn modelId="{2731B516-BB29-45C8-A0A7-ED340D6422E6}" type="presOf" srcId="{AAF036C5-D792-496A-9F42-5F119D0AE545}" destId="{74E9FE75-6EA4-4BA9-B0FB-5C47B9734DB3}" srcOrd="0" destOrd="0" presId="urn:microsoft.com/office/officeart/2005/8/layout/vList2"/>
    <dgm:cxn modelId="{F595BE25-11D5-40AE-B0FA-78FCABD85CE8}" type="presOf" srcId="{D3EBDFB4-4B1D-49BD-A09E-274ADA140B26}" destId="{940C78B2-D532-49AA-87FE-8654291B0DCC}" srcOrd="0" destOrd="0" presId="urn:microsoft.com/office/officeart/2005/8/layout/vList2"/>
    <dgm:cxn modelId="{EB03C291-A67A-48C9-A2BC-25B8F4A0272C}" srcId="{E1B12E0E-E177-4C33-8321-4D1596EA5389}" destId="{AAF036C5-D792-496A-9F42-5F119D0AE545}" srcOrd="1" destOrd="0" parTransId="{130BCD51-344B-4B5F-A81B-937834D14464}" sibTransId="{15037022-00AF-4DF4-A46E-D910EC61BB3B}"/>
    <dgm:cxn modelId="{0551EDD8-4DE5-491D-9E37-E9DB853D89A4}" type="presOf" srcId="{E1B12E0E-E177-4C33-8321-4D1596EA5389}" destId="{CC622A45-1944-44E7-B3AC-356BBDA7A757}" srcOrd="0" destOrd="0" presId="urn:microsoft.com/office/officeart/2005/8/layout/vList2"/>
    <dgm:cxn modelId="{6E6689FA-33AC-49FC-9E84-25B3E277AF9E}" type="presParOf" srcId="{CC622A45-1944-44E7-B3AC-356BBDA7A757}" destId="{940C78B2-D532-49AA-87FE-8654291B0DCC}" srcOrd="0" destOrd="0" presId="urn:microsoft.com/office/officeart/2005/8/layout/vList2"/>
    <dgm:cxn modelId="{D79FA96D-B177-4793-B534-01F56B379FFD}" type="presParOf" srcId="{CC622A45-1944-44E7-B3AC-356BBDA7A757}" destId="{A4545A71-3257-40C7-A59A-EC075E284529}" srcOrd="1" destOrd="0" presId="urn:microsoft.com/office/officeart/2005/8/layout/vList2"/>
    <dgm:cxn modelId="{92BF3D87-EBA1-4991-A38A-8B9A60CFD8D2}" type="presParOf" srcId="{CC622A45-1944-44E7-B3AC-356BBDA7A757}" destId="{74E9FE75-6EA4-4BA9-B0FB-5C47B9734D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D4A92B-419B-4665-82CC-26FA474CE4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C9574B0-433E-4A97-9F4D-E715E9C02068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Any white areas in the tissue indicates that area is free of cell growth. 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78721F75-089B-43D1-871F-C6C43F8DBF5F}" type="parTrans" cxnId="{2E9B3D23-AA8A-458F-94B2-5F4B01327D8F}">
      <dgm:prSet/>
      <dgm:spPr/>
      <dgm:t>
        <a:bodyPr/>
        <a:lstStyle/>
        <a:p>
          <a:pPr algn="ctr"/>
          <a:endParaRPr lang="en-CA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F9318D5A-AE7A-4EE9-B3AC-2A14D0074C5A}" type="sibTrans" cxnId="{2E9B3D23-AA8A-458F-94B2-5F4B01327D8F}">
      <dgm:prSet/>
      <dgm:spPr/>
      <dgm:t>
        <a:bodyPr/>
        <a:lstStyle/>
        <a:p>
          <a:pPr algn="ctr"/>
          <a:endParaRPr lang="en-CA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46EDF1E4-24AE-4FF0-B82F-A2E8F2F37126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If you see white, think "these cells grew in an anticipated and controlled way". 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D64D20FD-0B57-4B7B-BCF8-7DB972C7E1DB}" type="parTrans" cxnId="{DA085694-E123-4483-8621-E46D09C9ECDF}">
      <dgm:prSet/>
      <dgm:spPr/>
      <dgm:t>
        <a:bodyPr/>
        <a:lstStyle/>
        <a:p>
          <a:pPr algn="ctr"/>
          <a:endParaRPr lang="en-CA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B311C86C-BF44-414B-9932-85844CCE77A3}" type="sibTrans" cxnId="{DA085694-E123-4483-8621-E46D09C9ECDF}">
      <dgm:prSet/>
      <dgm:spPr/>
      <dgm:t>
        <a:bodyPr/>
        <a:lstStyle/>
        <a:p>
          <a:pPr algn="ctr"/>
          <a:endParaRPr lang="en-CA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76AA9BB9-E3B1-4920-8FCD-7CD04CA02AB8}" type="pres">
      <dgm:prSet presAssocID="{96D4A92B-419B-4665-82CC-26FA474CE4EB}" presName="linear" presStyleCnt="0">
        <dgm:presLayoutVars>
          <dgm:animLvl val="lvl"/>
          <dgm:resizeHandles val="exact"/>
        </dgm:presLayoutVars>
      </dgm:prSet>
      <dgm:spPr/>
    </dgm:pt>
    <dgm:pt modelId="{8AA4C9B5-79D8-401B-A008-BA7EE70B7B0E}" type="pres">
      <dgm:prSet presAssocID="{EC9574B0-433E-4A97-9F4D-E715E9C02068}" presName="parentText" presStyleLbl="node1" presStyleIdx="0" presStyleCnt="2" custScaleX="89204">
        <dgm:presLayoutVars>
          <dgm:chMax val="0"/>
          <dgm:bulletEnabled val="1"/>
        </dgm:presLayoutVars>
      </dgm:prSet>
      <dgm:spPr/>
    </dgm:pt>
    <dgm:pt modelId="{005A2A82-7C3A-4C0F-90E2-A6FFC7882492}" type="pres">
      <dgm:prSet presAssocID="{F9318D5A-AE7A-4EE9-B3AC-2A14D0074C5A}" presName="spacer" presStyleCnt="0"/>
      <dgm:spPr/>
    </dgm:pt>
    <dgm:pt modelId="{D13F73AF-BB04-40E1-8C07-5F92016BFB34}" type="pres">
      <dgm:prSet presAssocID="{46EDF1E4-24AE-4FF0-B82F-A2E8F2F37126}" presName="parentText" presStyleLbl="node1" presStyleIdx="1" presStyleCnt="2" custLinFactY="5873" custLinFactNeighborY="100000">
        <dgm:presLayoutVars>
          <dgm:chMax val="0"/>
          <dgm:bulletEnabled val="1"/>
        </dgm:presLayoutVars>
      </dgm:prSet>
      <dgm:spPr/>
    </dgm:pt>
  </dgm:ptLst>
  <dgm:cxnLst>
    <dgm:cxn modelId="{2A918B0A-BA1A-48DF-8E0B-6A0123BB85C0}" type="presOf" srcId="{EC9574B0-433E-4A97-9F4D-E715E9C02068}" destId="{8AA4C9B5-79D8-401B-A008-BA7EE70B7B0E}" srcOrd="0" destOrd="0" presId="urn:microsoft.com/office/officeart/2005/8/layout/vList2"/>
    <dgm:cxn modelId="{2E9B3D23-AA8A-458F-94B2-5F4B01327D8F}" srcId="{96D4A92B-419B-4665-82CC-26FA474CE4EB}" destId="{EC9574B0-433E-4A97-9F4D-E715E9C02068}" srcOrd="0" destOrd="0" parTransId="{78721F75-089B-43D1-871F-C6C43F8DBF5F}" sibTransId="{F9318D5A-AE7A-4EE9-B3AC-2A14D0074C5A}"/>
    <dgm:cxn modelId="{5825D57F-E0E9-4534-A54A-7CE8C86D0961}" type="presOf" srcId="{96D4A92B-419B-4665-82CC-26FA474CE4EB}" destId="{76AA9BB9-E3B1-4920-8FCD-7CD04CA02AB8}" srcOrd="0" destOrd="0" presId="urn:microsoft.com/office/officeart/2005/8/layout/vList2"/>
    <dgm:cxn modelId="{DA085694-E123-4483-8621-E46D09C9ECDF}" srcId="{96D4A92B-419B-4665-82CC-26FA474CE4EB}" destId="{46EDF1E4-24AE-4FF0-B82F-A2E8F2F37126}" srcOrd="1" destOrd="0" parTransId="{D64D20FD-0B57-4B7B-BCF8-7DB972C7E1DB}" sibTransId="{B311C86C-BF44-414B-9932-85844CCE77A3}"/>
    <dgm:cxn modelId="{6E6223FD-9AAC-477A-9860-9FB6BBCE5894}" type="presOf" srcId="{46EDF1E4-24AE-4FF0-B82F-A2E8F2F37126}" destId="{D13F73AF-BB04-40E1-8C07-5F92016BFB34}" srcOrd="0" destOrd="0" presId="urn:microsoft.com/office/officeart/2005/8/layout/vList2"/>
    <dgm:cxn modelId="{24F81642-B30C-468A-99CA-E131460DEFF8}" type="presParOf" srcId="{76AA9BB9-E3B1-4920-8FCD-7CD04CA02AB8}" destId="{8AA4C9B5-79D8-401B-A008-BA7EE70B7B0E}" srcOrd="0" destOrd="0" presId="urn:microsoft.com/office/officeart/2005/8/layout/vList2"/>
    <dgm:cxn modelId="{E23E1558-6759-4C77-A895-CA1C1EFA51E6}" type="presParOf" srcId="{76AA9BB9-E3B1-4920-8FCD-7CD04CA02AB8}" destId="{005A2A82-7C3A-4C0F-90E2-A6FFC7882492}" srcOrd="1" destOrd="0" presId="urn:microsoft.com/office/officeart/2005/8/layout/vList2"/>
    <dgm:cxn modelId="{D28BACD2-1845-4D88-A9FC-B49E624BA702}" type="presParOf" srcId="{76AA9BB9-E3B1-4920-8FCD-7CD04CA02AB8}" destId="{D13F73AF-BB04-40E1-8C07-5F92016BFB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EEBED4-B4B4-4D47-8C67-AB29F06EC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DB75E97-AF4E-4E91-90AB-9464E52D0776}">
      <dgm:prSet/>
      <dgm:spPr>
        <a:solidFill>
          <a:srgbClr val="E0C2E1"/>
        </a:solidFill>
        <a:ln>
          <a:solidFill>
            <a:srgbClr val="50364E"/>
          </a:solidFill>
        </a:ln>
      </dgm:spPr>
      <dgm:t>
        <a:bodyPr/>
        <a:lstStyle/>
        <a:p>
          <a:pPr algn="ctr"/>
          <a:r>
            <a:rPr lang="en-US" b="0" i="0" dirty="0">
              <a:solidFill>
                <a:schemeClr val="bg2"/>
              </a:solidFill>
              <a:latin typeface="Century Gothic" panose="020B0502020202020204" pitchFamily="34" charset="0"/>
            </a:rPr>
            <a:t>Clear, defined borders are typical of healthy tissues, not cancerous ones. </a:t>
          </a:r>
          <a:endParaRPr lang="en-CA" dirty="0">
            <a:solidFill>
              <a:schemeClr val="bg2"/>
            </a:solidFill>
            <a:latin typeface="Century Gothic" panose="020B0502020202020204" pitchFamily="34" charset="0"/>
          </a:endParaRPr>
        </a:p>
      </dgm:t>
    </dgm:pt>
    <dgm:pt modelId="{6CFF7D8E-2EB0-4120-9B8C-022E4A40A0B7}" type="parTrans" cxnId="{F37B1D62-924D-40CE-B77B-B4C66372BC84}">
      <dgm:prSet/>
      <dgm:spPr/>
      <dgm:t>
        <a:bodyPr/>
        <a:lstStyle/>
        <a:p>
          <a:endParaRPr lang="en-CA"/>
        </a:p>
      </dgm:t>
    </dgm:pt>
    <dgm:pt modelId="{ACB683C1-F921-46FA-8B1C-26B3FD11E4A1}" type="sibTrans" cxnId="{F37B1D62-924D-40CE-B77B-B4C66372BC84}">
      <dgm:prSet/>
      <dgm:spPr/>
      <dgm:t>
        <a:bodyPr/>
        <a:lstStyle/>
        <a:p>
          <a:endParaRPr lang="en-CA"/>
        </a:p>
      </dgm:t>
    </dgm:pt>
    <dgm:pt modelId="{A5BAEF5D-A705-4105-B3D8-25FAA58F3573}" type="pres">
      <dgm:prSet presAssocID="{8FEEBED4-B4B4-4D47-8C67-AB29F06EC1B8}" presName="linear" presStyleCnt="0">
        <dgm:presLayoutVars>
          <dgm:animLvl val="lvl"/>
          <dgm:resizeHandles val="exact"/>
        </dgm:presLayoutVars>
      </dgm:prSet>
      <dgm:spPr/>
    </dgm:pt>
    <dgm:pt modelId="{0A107F47-1A47-4126-A67A-54D48380C0DB}" type="pres">
      <dgm:prSet presAssocID="{5DB75E97-AF4E-4E91-90AB-9464E52D0776}" presName="parentText" presStyleLbl="node1" presStyleIdx="0" presStyleCnt="1" custLinFactNeighborX="14397" custLinFactNeighborY="17656">
        <dgm:presLayoutVars>
          <dgm:chMax val="0"/>
          <dgm:bulletEnabled val="1"/>
        </dgm:presLayoutVars>
      </dgm:prSet>
      <dgm:spPr/>
    </dgm:pt>
  </dgm:ptLst>
  <dgm:cxnLst>
    <dgm:cxn modelId="{F37B1D62-924D-40CE-B77B-B4C66372BC84}" srcId="{8FEEBED4-B4B4-4D47-8C67-AB29F06EC1B8}" destId="{5DB75E97-AF4E-4E91-90AB-9464E52D0776}" srcOrd="0" destOrd="0" parTransId="{6CFF7D8E-2EB0-4120-9B8C-022E4A40A0B7}" sibTransId="{ACB683C1-F921-46FA-8B1C-26B3FD11E4A1}"/>
    <dgm:cxn modelId="{C7173274-9B07-4C5C-B731-A9769B37F677}" type="presOf" srcId="{5DB75E97-AF4E-4E91-90AB-9464E52D0776}" destId="{0A107F47-1A47-4126-A67A-54D48380C0DB}" srcOrd="0" destOrd="0" presId="urn:microsoft.com/office/officeart/2005/8/layout/vList2"/>
    <dgm:cxn modelId="{3797A887-B875-4E75-893E-9F24342E2B04}" type="presOf" srcId="{8FEEBED4-B4B4-4D47-8C67-AB29F06EC1B8}" destId="{A5BAEF5D-A705-4105-B3D8-25FAA58F3573}" srcOrd="0" destOrd="0" presId="urn:microsoft.com/office/officeart/2005/8/layout/vList2"/>
    <dgm:cxn modelId="{982A77E2-D1BB-408B-B20C-8B23341A1D95}" type="presParOf" srcId="{A5BAEF5D-A705-4105-B3D8-25FAA58F3573}" destId="{0A107F47-1A47-4126-A67A-54D48380C0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0C02DA-AB1B-4580-93E7-B59CC12FE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8D4A16F-99C1-4989-9926-ACC61C729E56}" type="pres">
      <dgm:prSet presAssocID="{B30C02DA-AB1B-4580-93E7-B59CC12FE55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DF967D2-AF87-40C2-BC7A-EA311CA6F1AA}" type="presOf" srcId="{B30C02DA-AB1B-4580-93E7-B59CC12FE55E}" destId="{68D4A16F-99C1-4989-9926-ACC61C729E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F7292-9309-4635-8492-22572FEC745E}">
      <dsp:nvSpPr>
        <dsp:cNvPr id="0" name=""/>
        <dsp:cNvSpPr/>
      </dsp:nvSpPr>
      <dsp:spPr>
        <a:xfrm>
          <a:off x="6332" y="0"/>
          <a:ext cx="1740440" cy="2641600"/>
        </a:xfrm>
        <a:prstGeom prst="roundRect">
          <a:avLst>
            <a:gd name="adj" fmla="val 10000"/>
          </a:avLst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 </a:t>
          </a:r>
          <a:r>
            <a:rPr lang="en-US" sz="1600" b="1" i="0" kern="1200" dirty="0"/>
            <a:t>pathologist </a:t>
          </a:r>
          <a:r>
            <a:rPr lang="en-US" sz="1600" b="0" i="0" kern="1200" dirty="0"/>
            <a:t>is a physician who studies the causes, nature, and effects of disease by looking at bodily fluids and tissues. </a:t>
          </a:r>
          <a:endParaRPr lang="en-CA" sz="1600" kern="1200" dirty="0"/>
        </a:p>
      </dsp:txBody>
      <dsp:txXfrm>
        <a:off x="57308" y="50976"/>
        <a:ext cx="1638488" cy="2539648"/>
      </dsp:txXfrm>
    </dsp:sp>
    <dsp:sp modelId="{1F622148-8034-4505-BD4D-3E700A1B27F5}">
      <dsp:nvSpPr>
        <dsp:cNvPr id="0" name=""/>
        <dsp:cNvSpPr/>
      </dsp:nvSpPr>
      <dsp:spPr>
        <a:xfrm>
          <a:off x="1920817" y="1104985"/>
          <a:ext cx="368973" cy="4316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50364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1920817" y="1191311"/>
        <a:ext cx="258281" cy="258977"/>
      </dsp:txXfrm>
    </dsp:sp>
    <dsp:sp modelId="{F8788B4F-7397-4441-95C4-E7CAF36A52C2}">
      <dsp:nvSpPr>
        <dsp:cNvPr id="0" name=""/>
        <dsp:cNvSpPr/>
      </dsp:nvSpPr>
      <dsp:spPr>
        <a:xfrm>
          <a:off x="2442949" y="0"/>
          <a:ext cx="3051601" cy="2641600"/>
        </a:xfrm>
        <a:prstGeom prst="roundRect">
          <a:avLst>
            <a:gd name="adj" fmla="val 10000"/>
          </a:avLst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Century Gothic" panose="020B0502020202020204" pitchFamily="34" charset="0"/>
            </a:rPr>
            <a:t>Some examples of things they do are: </a:t>
          </a:r>
          <a:endParaRPr lang="en-CA" sz="16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Century Gothic" panose="020B0502020202020204" pitchFamily="34" charset="0"/>
            </a:rPr>
            <a:t>Conduct blood investigations to identify blood disorders or cancers, </a:t>
          </a:r>
          <a:endParaRPr lang="en-CA" sz="14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Century Gothic" panose="020B0502020202020204" pitchFamily="34" charset="0"/>
            </a:rPr>
            <a:t>Analyze Pap smears and biopsies to check for unhealthy cells, </a:t>
          </a:r>
          <a:endParaRPr lang="en-CA" sz="1400" kern="1200" dirty="0">
            <a:latin typeface="Century Gothic" panose="020B0502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latin typeface="Century Gothic" panose="020B0502020202020204" pitchFamily="34" charset="0"/>
            </a:rPr>
            <a:t>Perform autopsies to determine a patient's cause of death. </a:t>
          </a:r>
          <a:endParaRPr lang="en-CA" sz="1400" kern="1200" dirty="0">
            <a:latin typeface="Century Gothic" panose="020B0502020202020204" pitchFamily="34" charset="0"/>
          </a:endParaRPr>
        </a:p>
      </dsp:txBody>
      <dsp:txXfrm>
        <a:off x="2520319" y="77370"/>
        <a:ext cx="2896861" cy="2486860"/>
      </dsp:txXfrm>
    </dsp:sp>
    <dsp:sp modelId="{AD6E08AE-0BA4-4E35-A9B5-847F6662C7F5}">
      <dsp:nvSpPr>
        <dsp:cNvPr id="0" name=""/>
        <dsp:cNvSpPr/>
      </dsp:nvSpPr>
      <dsp:spPr>
        <a:xfrm>
          <a:off x="5668594" y="1104985"/>
          <a:ext cx="368973" cy="43162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50364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5668594" y="1191311"/>
        <a:ext cx="258281" cy="258977"/>
      </dsp:txXfrm>
    </dsp:sp>
    <dsp:sp modelId="{FC46F0E9-CDB5-403F-9760-AE845C5B1201}">
      <dsp:nvSpPr>
        <dsp:cNvPr id="0" name=""/>
        <dsp:cNvSpPr/>
      </dsp:nvSpPr>
      <dsp:spPr>
        <a:xfrm>
          <a:off x="6190726" y="0"/>
          <a:ext cx="1740440" cy="2641600"/>
        </a:xfrm>
        <a:prstGeom prst="roundRect">
          <a:avLst>
            <a:gd name="adj" fmla="val 10000"/>
          </a:avLst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Their expertise is crucial in ensuring patients receive an accurate diagnosis! This is important in determining whether a tissue is normal or cancerous.</a:t>
          </a:r>
          <a:endParaRPr lang="en-CA" sz="1600" kern="1200" dirty="0"/>
        </a:p>
      </dsp:txBody>
      <dsp:txXfrm>
        <a:off x="6241702" y="50976"/>
        <a:ext cx="1638488" cy="253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5F17-B2B8-47CD-B494-5E9672A50EEA}">
      <dsp:nvSpPr>
        <dsp:cNvPr id="0" name=""/>
        <dsp:cNvSpPr/>
      </dsp:nvSpPr>
      <dsp:spPr>
        <a:xfrm>
          <a:off x="0" y="76954"/>
          <a:ext cx="4138983" cy="1558439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Healthy tissues have distinct structures to carry out the specific functions of that tissue (e.g., circular shapes in a healthy ovary are developing eggs). </a:t>
          </a:r>
          <a:endParaRPr lang="en-CA" sz="18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76077" y="153031"/>
        <a:ext cx="3986829" cy="1406285"/>
      </dsp:txXfrm>
    </dsp:sp>
    <dsp:sp modelId="{ADF994D5-E79A-4CEB-8986-A596F770D606}">
      <dsp:nvSpPr>
        <dsp:cNvPr id="0" name=""/>
        <dsp:cNvSpPr/>
      </dsp:nvSpPr>
      <dsp:spPr>
        <a:xfrm>
          <a:off x="505887" y="1764188"/>
          <a:ext cx="3127208" cy="1558439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If you notice these structures, you are likely looking at a healthy version of the tissue. </a:t>
          </a:r>
          <a:endParaRPr lang="en-CA" sz="18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581964" y="1840265"/>
        <a:ext cx="2975054" cy="1406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1DB8-3111-49E0-BB16-1AEA83447645}">
      <dsp:nvSpPr>
        <dsp:cNvPr id="0" name=""/>
        <dsp:cNvSpPr/>
      </dsp:nvSpPr>
      <dsp:spPr>
        <a:xfrm>
          <a:off x="0" y="60023"/>
          <a:ext cx="4138983" cy="1356029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Since cancer is a disease of uncontrolled cell growth, you may not see distinct, specialized structures. </a:t>
          </a:r>
          <a:endParaRPr lang="en-CA" sz="19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66196" y="126219"/>
        <a:ext cx="4006591" cy="1223637"/>
      </dsp:txXfrm>
    </dsp:sp>
    <dsp:sp modelId="{D6F45513-09F6-4D4E-899F-B94CB4F80701}">
      <dsp:nvSpPr>
        <dsp:cNvPr id="0" name=""/>
        <dsp:cNvSpPr/>
      </dsp:nvSpPr>
      <dsp:spPr>
        <a:xfrm>
          <a:off x="367127" y="1530797"/>
          <a:ext cx="3404727" cy="1356029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You are more likely to see a "messy" tissue that doesn't seem to have much uniformity. </a:t>
          </a:r>
          <a:endParaRPr lang="en-CA" sz="19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433323" y="1596993"/>
        <a:ext cx="3272335" cy="1223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C78B2-D532-49AA-87FE-8654291B0DCC}">
      <dsp:nvSpPr>
        <dsp:cNvPr id="0" name=""/>
        <dsp:cNvSpPr/>
      </dsp:nvSpPr>
      <dsp:spPr>
        <a:xfrm>
          <a:off x="0" y="66613"/>
          <a:ext cx="4138983" cy="1471860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Due to the rapid overgrowth of cancer cells, it is common to see many nuclei in a cancerous tissue (i.e., stained as dark dots in the slide).</a:t>
          </a:r>
          <a:endParaRPr lang="en-CA" sz="17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71850" y="138463"/>
        <a:ext cx="3995283" cy="1328160"/>
      </dsp:txXfrm>
    </dsp:sp>
    <dsp:sp modelId="{74E9FE75-6EA4-4BA9-B0FB-5C47B9734DB3}">
      <dsp:nvSpPr>
        <dsp:cNvPr id="0" name=""/>
        <dsp:cNvSpPr/>
      </dsp:nvSpPr>
      <dsp:spPr>
        <a:xfrm>
          <a:off x="500237" y="1654048"/>
          <a:ext cx="3148689" cy="1471860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Each nuclei represents one cell. The more nuclei present, the more cells present.</a:t>
          </a:r>
          <a:endParaRPr lang="en-CA" sz="17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572087" y="1725898"/>
        <a:ext cx="3004989" cy="132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4C9B5-79D8-401B-A008-BA7EE70B7B0E}">
      <dsp:nvSpPr>
        <dsp:cNvPr id="0" name=""/>
        <dsp:cNvSpPr/>
      </dsp:nvSpPr>
      <dsp:spPr>
        <a:xfrm>
          <a:off x="223422" y="232087"/>
          <a:ext cx="3692138" cy="1235520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Any white areas in the tissue indicates that area is free of cell growth. </a:t>
          </a:r>
          <a:endParaRPr lang="en-CA" sz="22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283735" y="292400"/>
        <a:ext cx="3571512" cy="1114894"/>
      </dsp:txXfrm>
    </dsp:sp>
    <dsp:sp modelId="{D13F73AF-BB04-40E1-8C07-5F92016BFB34}">
      <dsp:nvSpPr>
        <dsp:cNvPr id="0" name=""/>
        <dsp:cNvSpPr/>
      </dsp:nvSpPr>
      <dsp:spPr>
        <a:xfrm>
          <a:off x="0" y="1666889"/>
          <a:ext cx="4138983" cy="1235520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If you see white, think "these cells grew in an anticipated and controlled way". </a:t>
          </a:r>
          <a:endParaRPr lang="en-CA" sz="22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60313" y="1727202"/>
        <a:ext cx="4018357" cy="1114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07F47-1A47-4126-A67A-54D48380C0DB}">
      <dsp:nvSpPr>
        <dsp:cNvPr id="0" name=""/>
        <dsp:cNvSpPr/>
      </dsp:nvSpPr>
      <dsp:spPr>
        <a:xfrm>
          <a:off x="0" y="35149"/>
          <a:ext cx="3876528" cy="1123200"/>
        </a:xfrm>
        <a:prstGeom prst="roundRect">
          <a:avLst/>
        </a:prstGeom>
        <a:solidFill>
          <a:srgbClr val="E0C2E1"/>
        </a:solidFill>
        <a:ln w="25400" cap="flat" cmpd="sng" algn="ctr">
          <a:solidFill>
            <a:srgbClr val="5036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2"/>
              </a:solidFill>
              <a:latin typeface="Century Gothic" panose="020B0502020202020204" pitchFamily="34" charset="0"/>
            </a:rPr>
            <a:t>Clear, defined borders are typical of healthy tissues, not cancerous ones. </a:t>
          </a:r>
          <a:endParaRPr lang="en-CA" sz="2000" kern="1200" dirty="0">
            <a:solidFill>
              <a:schemeClr val="bg2"/>
            </a:solidFill>
            <a:latin typeface="Century Gothic" panose="020B0502020202020204" pitchFamily="34" charset="0"/>
          </a:endParaRPr>
        </a:p>
      </dsp:txBody>
      <dsp:txXfrm>
        <a:off x="54830" y="89979"/>
        <a:ext cx="3766868" cy="1013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Creators: Mitchell Elliott &amp; Marisa Market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Adapted by: Krista Lucier.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18066219-5DCF-BB38-6ED2-B836CB12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65C14472-B4C6-B17F-552A-056F18038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10CB77B2-A478-4C9B-6674-19F49E38A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487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CFD87FC9-F40B-BF76-AFFC-433D85576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FEFFEA60-D14C-8C99-824A-0725CFD85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80A49B6B-F17B-A14D-4F0E-0D1D17346F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89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945DE46E-BEAD-1572-C35F-C4CFEC59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>
            <a:extLst>
              <a:ext uri="{FF2B5EF4-FFF2-40B4-BE49-F238E27FC236}">
                <a16:creationId xmlns:a16="http://schemas.microsoft.com/office/drawing/2014/main" id="{21ECD5EF-03E7-E52D-D1CA-823B39A53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>
            <a:extLst>
              <a:ext uri="{FF2B5EF4-FFF2-40B4-BE49-F238E27FC236}">
                <a16:creationId xmlns:a16="http://schemas.microsoft.com/office/drawing/2014/main" id="{CBEE2E2A-000A-96EF-6F43-F426F0682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81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CCF77D0-D056-2838-8FA1-9AE3B646D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9E08F68D-FAA1-9732-1AF7-CB2DA9ECB3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5C2905F1-CCA0-0D7D-4270-0F4E743D5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800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640974B-4A7D-7315-9DEA-BA3C4A7A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D78BF3AA-9D62-5CEF-577C-AA973F08E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D0729212-BB09-1BF8-29F7-F6E38C5A94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66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9F0583E5-F8DE-29F2-7F5E-E7562F85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1B589AB4-2C8C-FC8F-0BBC-8BD2322902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E7E304AA-CF73-1F34-DCEC-31EBD206DF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59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FE47C9E2-5CD4-F8C2-57FA-3CF95A8EF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70A55937-E1FC-ECBF-7814-4FA34D326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7B563E8B-DD24-C7BE-FF32-D5D04C3AF2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379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103176DB-AD6E-6D16-97A6-B5E8A688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0581DD02-737E-370B-D71F-05B42A45D8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F7254BE2-E25D-4CF6-CF57-8BA4BDE737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796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53A4D25C-B9B3-D66A-722B-1506A6E8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>
            <a:extLst>
              <a:ext uri="{FF2B5EF4-FFF2-40B4-BE49-F238E27FC236}">
                <a16:creationId xmlns:a16="http://schemas.microsoft.com/office/drawing/2014/main" id="{02BD117F-1B3F-B549-1CE2-82C8955B2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>
            <a:extLst>
              <a:ext uri="{FF2B5EF4-FFF2-40B4-BE49-F238E27FC236}">
                <a16:creationId xmlns:a16="http://schemas.microsoft.com/office/drawing/2014/main" id="{D3FE3868-1366-E137-3660-1EDF5FB4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068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F1C86153-7183-7C4C-194D-45502F94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AFAE4F64-B9A9-B392-94DE-AD7AD5836E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961EA8B4-7741-08B2-E4B7-E622B7E531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86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1D6FDB4-B9BE-87D5-C197-6B20BD135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BE134F2B-5FCC-1781-7A35-044CDBB604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1713E459-DDB8-D485-AFD4-A093171C7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481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BEBA5E01-E751-CDC9-38BF-29F99A1A2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>
            <a:extLst>
              <a:ext uri="{FF2B5EF4-FFF2-40B4-BE49-F238E27FC236}">
                <a16:creationId xmlns:a16="http://schemas.microsoft.com/office/drawing/2014/main" id="{CDF4839F-7195-1893-3817-2B215D9204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>
            <a:extLst>
              <a:ext uri="{FF2B5EF4-FFF2-40B4-BE49-F238E27FC236}">
                <a16:creationId xmlns:a16="http://schemas.microsoft.com/office/drawing/2014/main" id="{60F16898-3FA2-D413-5440-7731E8693A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986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182B658B-8443-314F-84CC-9F9CEACD2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BA6B3422-AA28-47D5-20D1-337E202A43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D4324295-AE32-7678-4C5C-E825E38E4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318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582646C1-D601-5DEC-07B2-7EA44BE8B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3F61CEAC-6EF4-F685-E71D-D3200D5CF0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35ADCEB9-9EDB-B8A1-1DA6-1D861205A9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569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7348A7DA-7692-C79F-A2DE-297DF5FB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DCEF0D69-7326-4C79-71C4-8CFF7DB27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874AC601-6BDA-D3B7-B048-43860DCEBC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718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49EE83C8-E742-8175-A2A0-E7E80C518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0912BE17-D3D5-3B8B-A635-1F1E8F1E1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7F1C89B1-7BB5-119B-DAA2-AA47C0331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984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4B1FC9AB-F05B-D1E2-6F79-66C934897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6CB8069E-CD17-FBCA-2FC0-EE5DBB808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01511423-326C-F1FF-92AC-CCC397D4C8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628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9BF133D4-4B16-29E5-FDB9-3EF6A0093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>
            <a:extLst>
              <a:ext uri="{FF2B5EF4-FFF2-40B4-BE49-F238E27FC236}">
                <a16:creationId xmlns:a16="http://schemas.microsoft.com/office/drawing/2014/main" id="{4F34735C-FE18-0990-F52C-366FDD5EE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>
            <a:extLst>
              <a:ext uri="{FF2B5EF4-FFF2-40B4-BE49-F238E27FC236}">
                <a16:creationId xmlns:a16="http://schemas.microsoft.com/office/drawing/2014/main" id="{332B9B71-C16C-B46C-BE0A-B2D4B1C886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350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EE5C125C-BFC8-A716-BDAC-D43661E19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3FA58323-123D-5467-0612-0F1C2DF2F7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0CD8A015-4E1F-5835-1661-8665A2C181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04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0EE900E-413C-8D70-3E6F-117054FB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4E495F57-B42F-9A6C-92A3-E26CDF765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AE4F4219-C440-FA0B-4C17-0C4C25C72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87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7B4E9C44-BAD0-F3CF-BDF1-8256DCEE0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766FCBC7-6263-37D5-415A-80E34DE8AD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2883211A-CCCF-F649-6269-AB5F382867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42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DF85287D-B89F-79B5-87A2-BCA773D2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149F1B8B-AE10-EBF2-CAB4-D5755D512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D64C46BE-20FB-2603-5D73-84DCA17EDB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5730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98DF5A4-ADE6-C69E-2F50-C018C3E1B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E3B6385B-8669-7555-878E-76328235B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C1E312CD-F2AD-33E3-87D3-0C1B04EED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7403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7F51FDED-12EB-1751-D0EE-6C83D59C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EE166F0C-C86D-F75F-C0B1-7E219DDC8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4FB55E3E-65AA-0E4C-AC34-DC61BC229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198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C5C54AFF-1B57-DCEC-573B-55A4A979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3CFEF139-F972-5E64-C2F7-56D3593560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DD7C9482-345B-DE40-99F0-FD88EDD9A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524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8C2B33BD-A759-2648-542F-38282274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96A9BB5B-4705-6AA8-48C7-73C5A76DFD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C117158C-B806-5770-011A-234D90F7E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076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DE9FD01A-F239-ED17-55A6-DC200550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>
            <a:extLst>
              <a:ext uri="{FF2B5EF4-FFF2-40B4-BE49-F238E27FC236}">
                <a16:creationId xmlns:a16="http://schemas.microsoft.com/office/drawing/2014/main" id="{C4B3BE78-422E-5C2A-12A2-677BF199E4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>
            <a:extLst>
              <a:ext uri="{FF2B5EF4-FFF2-40B4-BE49-F238E27FC236}">
                <a16:creationId xmlns:a16="http://schemas.microsoft.com/office/drawing/2014/main" id="{D8408F6D-2F98-6811-250F-58642CC65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409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8A5CAAD1-E378-2A3F-21B1-E2D15BE2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BF3FF71A-EBE3-08D1-4C52-7BB3DDFEE5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7BA0309C-9345-C89A-67E8-E1081994AB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0012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AD5DD798-5CCA-E515-24DC-E2490C11E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076F08CF-056B-ADE8-ADCF-11999249D9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73F2798D-53A9-525B-3311-EFC507E8F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755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>
          <a:extLst>
            <a:ext uri="{FF2B5EF4-FFF2-40B4-BE49-F238E27FC236}">
              <a16:creationId xmlns:a16="http://schemas.microsoft.com/office/drawing/2014/main" id="{26982D3B-4F46-3265-B029-7105E260A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cc7554a049_0_405:notes">
            <a:extLst>
              <a:ext uri="{FF2B5EF4-FFF2-40B4-BE49-F238E27FC236}">
                <a16:creationId xmlns:a16="http://schemas.microsoft.com/office/drawing/2014/main" id="{3CC27BF8-3A0E-8096-7F59-8930ADC1B3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cc7554a049_0_405:notes">
            <a:extLst>
              <a:ext uri="{FF2B5EF4-FFF2-40B4-BE49-F238E27FC236}">
                <a16:creationId xmlns:a16="http://schemas.microsoft.com/office/drawing/2014/main" id="{91DFE2AD-47F6-ACD3-57FB-B6516BB329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0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F9417FA9-0FD4-B034-2E9E-EB0FB07C1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6DE1E38E-58A3-F3D2-BD8C-1E98A295C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49315005-FA4A-BFD6-7FA5-FB78B329D1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7725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>
          <a:extLst>
            <a:ext uri="{FF2B5EF4-FFF2-40B4-BE49-F238E27FC236}">
              <a16:creationId xmlns:a16="http://schemas.microsoft.com/office/drawing/2014/main" id="{45C889E4-F2BC-9484-D4F1-C27FE6D5A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1083f33e91c_1_121:notes">
            <a:extLst>
              <a:ext uri="{FF2B5EF4-FFF2-40B4-BE49-F238E27FC236}">
                <a16:creationId xmlns:a16="http://schemas.microsoft.com/office/drawing/2014/main" id="{46AA6CE7-0972-2513-0F5D-3801FE08B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1083f33e91c_1_121:notes">
            <a:extLst>
              <a:ext uri="{FF2B5EF4-FFF2-40B4-BE49-F238E27FC236}">
                <a16:creationId xmlns:a16="http://schemas.microsoft.com/office/drawing/2014/main" id="{B3CE782A-5C60-21A3-0590-19AA899BC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70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cc7554a049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cc7554a049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Creators: Mitchell Elliott &amp; Marisa Market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Adapted by: Krista Lucier.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CAAAB3EB-5656-DC83-7B42-75EEE0F4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>
            <a:extLst>
              <a:ext uri="{FF2B5EF4-FFF2-40B4-BE49-F238E27FC236}">
                <a16:creationId xmlns:a16="http://schemas.microsoft.com/office/drawing/2014/main" id="{B3B73938-97A4-8ECF-5ADF-82AE5DCC09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>
            <a:extLst>
              <a:ext uri="{FF2B5EF4-FFF2-40B4-BE49-F238E27FC236}">
                <a16:creationId xmlns:a16="http://schemas.microsoft.com/office/drawing/2014/main" id="{2BB18B80-A917-4A1D-C439-D82B3E637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210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10F532A8-F889-0AF7-3221-84F301AD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>
            <a:extLst>
              <a:ext uri="{FF2B5EF4-FFF2-40B4-BE49-F238E27FC236}">
                <a16:creationId xmlns:a16="http://schemas.microsoft.com/office/drawing/2014/main" id="{1529D37F-9D88-3E14-D69F-4F77C521EE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>
            <a:extLst>
              <a:ext uri="{FF2B5EF4-FFF2-40B4-BE49-F238E27FC236}">
                <a16:creationId xmlns:a16="http://schemas.microsoft.com/office/drawing/2014/main" id="{ED381A41-B9AA-6065-CF33-2B0F2CD0E7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0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5F003618-4441-00AD-A9DD-0B010D23F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>
            <a:extLst>
              <a:ext uri="{FF2B5EF4-FFF2-40B4-BE49-F238E27FC236}">
                <a16:creationId xmlns:a16="http://schemas.microsoft.com/office/drawing/2014/main" id="{97B0404E-B662-775B-C021-BDFB06FDD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>
            <a:extLst>
              <a:ext uri="{FF2B5EF4-FFF2-40B4-BE49-F238E27FC236}">
                <a16:creationId xmlns:a16="http://schemas.microsoft.com/office/drawing/2014/main" id="{B1E4BDB8-3717-896E-38E4-6E031786C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88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>
          <a:extLst>
            <a:ext uri="{FF2B5EF4-FFF2-40B4-BE49-F238E27FC236}">
              <a16:creationId xmlns:a16="http://schemas.microsoft.com/office/drawing/2014/main" id="{604763F0-4B60-166C-A95B-689B91CFB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>
            <a:extLst>
              <a:ext uri="{FF2B5EF4-FFF2-40B4-BE49-F238E27FC236}">
                <a16:creationId xmlns:a16="http://schemas.microsoft.com/office/drawing/2014/main" id="{4D7BDB40-A69C-A7CE-173F-31146541E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>
            <a:extLst>
              <a:ext uri="{FF2B5EF4-FFF2-40B4-BE49-F238E27FC236}">
                <a16:creationId xmlns:a16="http://schemas.microsoft.com/office/drawing/2014/main" id="{1C72E185-4DFD-A615-4234-CB74B2EDBD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92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3" r:id="rId5"/>
    <p:sldLayoutId id="2147483672" r:id="rId6"/>
    <p:sldLayoutId id="2147483691" r:id="rId7"/>
    <p:sldLayoutId id="2147483692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0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0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7.jp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9.jp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9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9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image" Target="../media/image11.jp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3.xml"/><Relationship Id="rId5" Type="http://schemas.openxmlformats.org/officeDocument/2006/relationships/image" Target="../media/image13.jp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6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6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15.jp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8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5" Type="http://schemas.openxmlformats.org/officeDocument/2006/relationships/image" Target="../media/image17.jp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42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19.jp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image" Target="../media/image21.jp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1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1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23.jp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7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7.xml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0.xml"/><Relationship Id="rId5" Type="http://schemas.openxmlformats.org/officeDocument/2006/relationships/image" Target="../media/image25.jpg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jpg"/><Relationship Id="rId4" Type="http://schemas.openxmlformats.org/officeDocument/2006/relationships/diagramData" Target="../diagrams/data2.xml"/><Relationship Id="rId9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4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4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.jpg"/><Relationship Id="rId4" Type="http://schemas.openxmlformats.org/officeDocument/2006/relationships/diagramData" Target="../diagrams/data3.xml"/><Relationship Id="rId9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jpg"/><Relationship Id="rId4" Type="http://schemas.openxmlformats.org/officeDocument/2006/relationships/diagramData" Target="../diagrams/data4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4.jpg"/><Relationship Id="rId4" Type="http://schemas.openxmlformats.org/officeDocument/2006/relationships/diagramData" Target="../diagrams/data5.xml"/><Relationship Id="rId9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image" Target="../media/image4.jpg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microscope&#10;&#10;AI-generated content may be incorrect.">
            <a:extLst>
              <a:ext uri="{FF2B5EF4-FFF2-40B4-BE49-F238E27FC236}">
                <a16:creationId xmlns:a16="http://schemas.microsoft.com/office/drawing/2014/main" id="{95C435EB-667A-1E1F-DDD0-C7934762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294167" y="2211000"/>
            <a:ext cx="6555666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n w="22225">
                  <a:solidFill>
                    <a:srgbClr val="50364E"/>
                  </a:solidFill>
                  <a:prstDash val="solid"/>
                </a:ln>
                <a:solidFill>
                  <a:srgbClr val="CF90D4"/>
                </a:solidFill>
                <a:latin typeface="Century Gothic" panose="020B0502020202020204" pitchFamily="34" charset="0"/>
              </a:rPr>
              <a:t>Learn to be a</a:t>
            </a:r>
            <a:br>
              <a:rPr lang="en" sz="7000" b="1" dirty="0">
                <a:ln w="22225">
                  <a:solidFill>
                    <a:srgbClr val="50364E"/>
                  </a:solidFill>
                  <a:prstDash val="solid"/>
                </a:ln>
                <a:solidFill>
                  <a:srgbClr val="CF90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" sz="7000" b="1" dirty="0">
                <a:ln w="22225">
                  <a:solidFill>
                    <a:srgbClr val="50364E"/>
                  </a:solidFill>
                  <a:prstDash val="solid"/>
                </a:ln>
                <a:solidFill>
                  <a:srgbClr val="CF90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PATHOLOGIST</a:t>
            </a:r>
            <a:endParaRPr sz="7000" b="1" dirty="0">
              <a:ln w="22225">
                <a:solidFill>
                  <a:srgbClr val="50364E"/>
                </a:solidFill>
                <a:prstDash val="solid"/>
              </a:ln>
              <a:solidFill>
                <a:srgbClr val="CF90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 descr="A black and grey logo&#10;&#10;AI-generated content may be incorrect.">
            <a:extLst>
              <a:ext uri="{FF2B5EF4-FFF2-40B4-BE49-F238E27FC236}">
                <a16:creationId xmlns:a16="http://schemas.microsoft.com/office/drawing/2014/main" id="{67E6F2AD-5AB4-DC89-E502-BC559D04D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729" y="879900"/>
            <a:ext cx="2238542" cy="889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5639D493-E33E-5FA5-37F2-AC53024F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B5322807-AC5C-2225-4716-C44AA1F80C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47D7F4-9EBF-0A92-23E9-8AC06349AA95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3FDE8C0F-D121-68D1-C2A1-A0410D4F850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1800" dirty="0">
                <a:latin typeface="Century Gothic" panose="020B0502020202020204" pitchFamily="34" charset="0"/>
              </a:rPr>
              <a:t>K</a:t>
            </a:r>
            <a:r>
              <a:rPr lang="en-US" sz="1800" dirty="0"/>
              <a:t>eep an eye out for patterns or specialized structures in the tissues – these won’t be present in cancerous cells.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82B3B57-F655-09B8-D1C4-ED4F8AFDA825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6712AE24-9A38-F098-0F8B-E8CC52820D3B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9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345D71ED-260C-8891-D784-6D4EC698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19F36CEA-BD55-CF0A-88CC-1C6698B5FA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F9BAA7-B789-5C86-8BEA-F15D4FA080FB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1A36AFA6-B752-64CD-043A-2F332AA5E3B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8DB82AA-59B3-727E-D450-7011FC7F6179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F282435B-2EC6-7DA7-6E88-9464C8A93FEA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7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EF00FFD5-E9E9-1D07-C12B-5D31C2F60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3A4926FA-867A-5F07-D274-C03C1C3B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22B8120E-C19A-C295-DAB1-CD74ABEE4193}"/>
              </a:ext>
            </a:extLst>
          </p:cNvPr>
          <p:cNvSpPr txBox="1">
            <a:spLocks/>
          </p:cNvSpPr>
          <p:nvPr/>
        </p:nvSpPr>
        <p:spPr>
          <a:xfrm>
            <a:off x="1241220" y="540236"/>
            <a:ext cx="66615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/>
            <a:r>
              <a:rPr lang="en-US" sz="2400" b="1" dirty="0"/>
              <a:t>Which of the following is bone cancer?</a:t>
            </a:r>
            <a:endParaRPr lang="en-CA" sz="2400" b="1" dirty="0"/>
          </a:p>
        </p:txBody>
      </p:sp>
      <p:pic>
        <p:nvPicPr>
          <p:cNvPr id="4" name="Picture 3" descr="A close-up of a purple and white cell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A3CFEC4D-5880-DC6F-63BF-B42FDCA89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881" y="1669649"/>
            <a:ext cx="3658046" cy="254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purple and white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72154BD8-9507-7289-3870-D28BA7FD2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985" y="1705222"/>
            <a:ext cx="3916135" cy="250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51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50314296-1D0A-B7CF-CBCB-09F8962D5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7021E5AC-C46F-1059-71E6-FC7112471B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5E492B-570C-7155-3D0D-4F24AB114E08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E8006F47-D208-37EB-0C48-B2E1562B4F95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</a:t>
            </a:r>
          </a:p>
          <a:p>
            <a:pPr marL="139700" lvl="0" indent="0">
              <a:buNone/>
            </a:pPr>
            <a:r>
              <a:rPr lang="en-US" sz="2000" i="1" dirty="0">
                <a:latin typeface="Century Gothic" panose="020B0502020202020204" pitchFamily="34" charset="0"/>
              </a:rPr>
              <a:t>Note: We wouldn't expect cancer to leave empty spaces. Instead, we would expect it to grow out of control, in all directions possible!</a:t>
            </a: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6F9E4CF7-A217-6227-76FE-403EC91B1F26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3DE7F6CB-8F62-A836-3305-DF756ED2994F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9DE2A560-BD2B-F964-9059-CD729E3A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86C73362-1644-D22B-AC15-21A83E1A53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E8497B-B7F2-163C-A4DD-0C74D19CDB2C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CB0A092C-96F7-814F-408F-97B08724FEC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4B2506E-F3C1-5DDC-10FD-ADD97BB00F83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BB75AC6D-8F05-87E2-5531-678C7A2391C4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0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3F7D59F8-A13C-1AAC-C77E-272446213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81FA64BD-D1D6-A48D-84D8-08DCB611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04AA755C-2A16-BBA9-88EE-8FCED3F49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10" y="540236"/>
            <a:ext cx="759798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eye cancer?</a:t>
            </a:r>
            <a:endParaRPr lang="en-CA" sz="2400" b="1" dirty="0"/>
          </a:p>
        </p:txBody>
      </p:sp>
      <p:pic>
        <p:nvPicPr>
          <p:cNvPr id="4" name="Picture 3" descr="A close-up of a purple and black pattern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FA6CE737-0294-7B65-9C04-C994870FB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10" y="1769734"/>
            <a:ext cx="3655836" cy="252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-up of a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29D741C0-205D-9461-5C8A-6C7747603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156" y="1769734"/>
            <a:ext cx="3742100" cy="252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26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242BE9B5-F8E3-20FF-FEA1-B19BB8166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58CB65D2-B658-ACC6-F065-5A439446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C9DA65-09B4-7EF0-9AEF-B69606BDDE2E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5A1BC9B0-A9B1-B6D7-6791-CD814414540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Sorry – that’s incorrect!</a:t>
            </a:r>
          </a:p>
          <a:p>
            <a:pPr marL="139700" lvl="0" indent="0">
              <a:buNone/>
            </a:pPr>
            <a:r>
              <a:rPr lang="en-US" sz="2000" dirty="0"/>
              <a:t>Keep an eye out for "messy" looking tissues - that's a good place to start when determining which one is cancerous. 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2AAE860-CEF1-4220-46BC-A747376673AA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BC7A2BB9-679F-A510-96AE-F2FDB93B05CC}"/>
              </a:ext>
            </a:extLst>
          </p:cNvPr>
          <p:cNvSpPr>
            <a:spLocks/>
          </p:cNvSpPr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3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7BB61785-CB7A-EA87-8BAD-3628BBB66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5BD28CA8-2CC4-09FA-C105-81B69254C6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D069C9-CE8A-3C9F-715E-4D1A82B5EF83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8AFE5DC5-6A40-3B6C-4407-0A487D1DA43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2C479BFA-4D3D-3198-8156-BEFD94F76365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F94DFDA9-F127-2702-836F-765EA87C9E1D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F4066BC1-091E-B999-4B09-0DEC646B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7F137D34-49A8-CE16-B3DC-A0BD8E71CF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F2F49F84-47E6-5FC9-ABFA-370CAAC12C66}"/>
              </a:ext>
            </a:extLst>
          </p:cNvPr>
          <p:cNvSpPr txBox="1">
            <a:spLocks/>
          </p:cNvSpPr>
          <p:nvPr/>
        </p:nvSpPr>
        <p:spPr>
          <a:xfrm>
            <a:off x="925410" y="540236"/>
            <a:ext cx="72931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/>
            <a:r>
              <a:rPr lang="en-US" sz="2400" b="1" dirty="0"/>
              <a:t>Which of the following is ovarian cancer?</a:t>
            </a:r>
            <a:endParaRPr lang="en-CA" sz="2400" b="1" dirty="0"/>
          </a:p>
        </p:txBody>
      </p:sp>
      <p:pic>
        <p:nvPicPr>
          <p:cNvPr id="4" name="Picture 3" descr="A close-up of a cell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8B460A87-487E-E23A-55D4-6EFC083FB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324" y="1669649"/>
            <a:ext cx="3550920" cy="269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pink and purple tissue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E9714500-C776-8030-18BC-A592DE291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58" y="1669649"/>
            <a:ext cx="3584419" cy="269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81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89B993A9-371C-6E8F-7AD9-FC9728431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79B73F9-94AF-7AA6-FE35-EB622763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A82715-0EEA-362C-FEA5-37FF6EE6036C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EF371D10-0443-EBF5-A997-8D2F2E2C5A6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2000" dirty="0"/>
              <a:t>Notice here there are clear, defined borders in the healthy tissue. We can also see circular shapes of various sizes within the ovary.</a:t>
            </a:r>
            <a:endParaRPr lang="en-US" sz="36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ADB7D4B2-ED18-540D-0EC2-C7D1D0E6C726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24DBC0C4-B09A-C924-3DAD-C2F6EA260582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1294E6D-E7F9-F2E0-F098-4745A8C955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1E9D3E-88A0-3A75-076A-FDB56CF62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854132"/>
              </p:ext>
            </p:extLst>
          </p:nvPr>
        </p:nvGraphicFramePr>
        <p:xfrm>
          <a:off x="603250" y="1600200"/>
          <a:ext cx="79375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4" name="Google Shape;554;p66"/>
          <p:cNvSpPr txBox="1">
            <a:spLocks noGrp="1"/>
          </p:cNvSpPr>
          <p:nvPr>
            <p:ph type="title"/>
          </p:nvPr>
        </p:nvSpPr>
        <p:spPr>
          <a:xfrm>
            <a:off x="1732050" y="64075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 panose="020B0502020202020204" pitchFamily="34" charset="0"/>
              </a:rPr>
              <a:t>What is a Pathologist?</a:t>
            </a:r>
            <a:endParaRPr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0F7292-9309-4635-8492-22572FEC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10F7292-9309-4635-8492-22572FEC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622148-8034-4505-BD4D-3E700A1B2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1F622148-8034-4505-BD4D-3E700A1B2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788B4F-7397-4441-95C4-E7CAF36A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F8788B4F-7397-4441-95C4-E7CAF36A5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6E08AE-0BA4-4E35-A9B5-847F6662C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AD6E08AE-0BA4-4E35-A9B5-847F6662C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6F0E9-CDB5-403F-9760-AE845C5B1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FC46F0E9-CDB5-403F-9760-AE845C5B1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6991EBFC-2FD3-6F2E-381D-EFD69FCEF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6BE9D452-5B6A-849C-953E-1E549C38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E26C1-5E8C-C094-0948-8D2A4C325B66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5278D8F7-422A-CFB4-3D7F-4CAE4B1A8D1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845BA4BA-2F84-B866-C5EE-FE1623D389BD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1A00AAB0-913C-5B3C-9A9B-E4B9952678F9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AC4BADE8-CDBB-5D3E-C23D-C3FFA1A8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0A9739F-9AD3-7B41-8B6C-1BC052C154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3E79D34E-3CD2-BAEB-BE6B-E2D292706ECE}"/>
              </a:ext>
            </a:extLst>
          </p:cNvPr>
          <p:cNvSpPr txBox="1">
            <a:spLocks/>
          </p:cNvSpPr>
          <p:nvPr/>
        </p:nvSpPr>
        <p:spPr>
          <a:xfrm>
            <a:off x="925410" y="540236"/>
            <a:ext cx="72931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/>
            <a:r>
              <a:rPr lang="en-US" sz="2400" b="1" dirty="0"/>
              <a:t>Which of the following is skin cancer?</a:t>
            </a:r>
            <a:endParaRPr lang="en-CA" sz="2400" b="1" dirty="0"/>
          </a:p>
        </p:txBody>
      </p:sp>
      <p:pic>
        <p:nvPicPr>
          <p:cNvPr id="4" name="Picture 3" descr="A close-up of a purple and white background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4FFCCF44-0918-CBF7-F448-4DAA2EA58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211" y="1542623"/>
            <a:ext cx="3395472" cy="278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B5333DAD-AF55-6B16-19C1-0984BAA09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410" y="1576578"/>
            <a:ext cx="3463381" cy="275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34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E8B0F951-99E8-7473-9A78-CD59DD2F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85B776A-14D7-83A6-0B5A-64357C453E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E2D35F-FA5E-BB7E-C8E8-5DD9940F542D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86CE6FA6-30AC-2B2A-DC9A-E861EDD6EDA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2000" dirty="0"/>
              <a:t>Pay attention to the organization of the structures. Remember, cancer is an unorganized growth of cells that disrupts functionality of surrounding cells!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0821BE71-37BF-AAD6-CB1E-2C083D2CE425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4B453D6D-4D6D-6DF4-364C-5ABD104CA259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D55334F8-0F89-81D5-2CEA-96FC692C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27498DF5-0C8E-E7B5-794B-BEC68CA8EC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AC369E-61CF-E609-D4D7-602ECFE84A1B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318E841B-FA4E-5163-BBF5-73E6BB3B30F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96066FA3-8E32-03B1-4CAC-C7E64B99EEC2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C4052D28-89AD-BDC9-4E1B-6A36F196CEE7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32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7415313A-7B98-18C4-528D-471531E2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EF630EA8-5A10-4CD9-10D9-0345FF6B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94174038-A0CF-1A51-DAFE-E9F477E67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10" y="540236"/>
            <a:ext cx="759798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breast cancer?</a:t>
            </a:r>
            <a:endParaRPr lang="en-CA" sz="2400" b="1" dirty="0"/>
          </a:p>
        </p:txBody>
      </p:sp>
      <p:pic>
        <p:nvPicPr>
          <p:cNvPr id="4" name="Picture 3" descr="A close-up of a cell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DD21A9DB-B66E-48CA-2EB7-C2133B5A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369" y="1653173"/>
            <a:ext cx="3269417" cy="255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-up of a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88A4BCF1-1C2B-DBC5-88D3-0C6EED201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15" y="1653173"/>
            <a:ext cx="3548018" cy="255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95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035FA49A-528A-36D3-782C-B45EFDBA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182832D2-A1D9-C93E-66A4-D8D68F610C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EAC4BA-82D5-0A18-1BEE-E23490BA58C2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D8420D32-DE24-E002-A2F5-C9A7B71E7EC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1800" dirty="0"/>
              <a:t>In healthy tissue, you should observe specific structures to carry out specific functions/tasks. These structures aren’t as easily seen in cancerous tissue. </a:t>
            </a:r>
            <a:endParaRPr lang="en-US" sz="18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B90D6A00-B85E-78DA-D9E1-F5FF807A7062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1D8D8EE8-D729-8D75-A549-BC3A78F825BC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9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0EAF1E54-5CC9-3CAD-6B0B-17B884BC5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8A0FF586-8629-D07C-AF5D-DAEED01CC0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63F325-BE70-AB45-B88D-D0D6A83AF314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A70A6DF2-B20A-848A-0750-7C03774DA21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A78206D-EA01-ADA3-0C25-33CD623AA633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31D9C86E-E3A7-8F62-5009-E90306C40824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96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6D5AE935-B005-73D1-44D2-68E6F4EC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31A9DE3-8ECE-7989-BE14-D9EB7FE9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07C6B982-820A-AB5D-1B9A-415CBCEA8504}"/>
              </a:ext>
            </a:extLst>
          </p:cNvPr>
          <p:cNvSpPr txBox="1">
            <a:spLocks/>
          </p:cNvSpPr>
          <p:nvPr/>
        </p:nvSpPr>
        <p:spPr>
          <a:xfrm>
            <a:off x="925410" y="540236"/>
            <a:ext cx="72931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/>
            <a:r>
              <a:rPr lang="en-US" sz="2400" b="1" dirty="0"/>
              <a:t>Which of the following is kidney cancer?</a:t>
            </a:r>
            <a:endParaRPr lang="en-CA" sz="2400" b="1" dirty="0"/>
          </a:p>
        </p:txBody>
      </p:sp>
      <p:pic>
        <p:nvPicPr>
          <p:cNvPr id="4" name="Picture 3" descr="A close-up of a microscope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3DBD5C53-B15C-3AF8-8F1C-87710E7508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63"/>
          <a:stretch>
            <a:fillRect/>
          </a:stretch>
        </p:blipFill>
        <p:spPr>
          <a:xfrm>
            <a:off x="925410" y="1669648"/>
            <a:ext cx="3549962" cy="242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microscope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28E6C5DD-6D44-186B-07F8-92E9D7CE1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629" y="1669648"/>
            <a:ext cx="3268448" cy="242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93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D90C74EB-11F3-DBCA-9005-F6B8001A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541A9FC-2E24-CA79-534C-04682B8841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0C8846-E281-1DB8-5E9D-D3FB5CCCDDA5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6E7612D3-56B9-DC63-A60B-0D0707DEE9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2000" dirty="0"/>
              <a:t>Remember, cancer will disrupt uniformity/structure that a tissue may have. If you notice repeated patterns or shapes, you are likely looking at the healthy sample.</a:t>
            </a:r>
            <a:endParaRPr lang="en-US" sz="36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045A5B71-D0FF-7B43-62A8-8E999ECFBBB6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FB06AB58-1AED-EBEE-AA07-981E12A7972D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Finish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54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0DBFAC18-63BC-96C6-B617-B8EE677B5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AE7A46A0-AEB8-C020-0B13-1EF7511197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6BE327-62AF-755E-5C09-A0A564927343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85B43873-8471-8BF7-84EC-21BF24E026F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0758EE05-6BE9-F208-8CE0-7614D01D7889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08585E6E-DCCB-1E3D-8BF2-BE124D9C6942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Finish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9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36B7D998-9713-1DF9-C787-60262473B4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37" name="Google Shape;1537;p12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entury Gothic" panose="020B0502020202020204" pitchFamily="34" charset="0"/>
              </a:rPr>
              <a:t>Determining Pathology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35D954-F340-681E-55D2-F024553F1F45}"/>
              </a:ext>
            </a:extLst>
          </p:cNvPr>
          <p:cNvSpPr/>
          <p:nvPr/>
        </p:nvSpPr>
        <p:spPr>
          <a:xfrm>
            <a:off x="846125" y="1531554"/>
            <a:ext cx="7451747" cy="2767914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/>
          <p:cNvSpPr txBox="1">
            <a:spLocks noGrp="1"/>
          </p:cNvSpPr>
          <p:nvPr>
            <p:ph type="subTitle" idx="2"/>
          </p:nvPr>
        </p:nvSpPr>
        <p:spPr>
          <a:xfrm>
            <a:off x="876706" y="1017724"/>
            <a:ext cx="7390587" cy="379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In this activity, you will have the opportunity to act as a pathologist! In each challenge, you will be given two tissue slides, and it will be your job to determine which one is normal, and which one is cancerous. </a:t>
            </a:r>
          </a:p>
          <a:p>
            <a:pPr marL="139700" lv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139700" lvl="0" indent="0">
              <a:buNone/>
            </a:pPr>
            <a:r>
              <a:rPr lang="en-US" sz="2400" i="1" dirty="0">
                <a:latin typeface="Century Gothic" panose="020B0502020202020204" pitchFamily="34" charset="0"/>
              </a:rPr>
              <a:t>Here are some tips to help you succeed in this activity…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FA8CD739-02EF-8A84-6AB5-BC5404EA6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3C4F3ACA-AD2E-FE79-54BC-EED2FFC222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4C2EB324-4950-C29B-22B5-9C4F8336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10" y="540236"/>
            <a:ext cx="759798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pancreatic cancer?</a:t>
            </a:r>
            <a:endParaRPr lang="en-CA" sz="2400" b="1" dirty="0"/>
          </a:p>
        </p:txBody>
      </p:sp>
      <p:pic>
        <p:nvPicPr>
          <p:cNvPr id="4" name="Picture 3" descr="A close-up of a cell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7DA6E5E2-8498-39EB-8070-8D1A27F3D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99" y="1653173"/>
            <a:ext cx="3494081" cy="264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microscope view of a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B9E914C8-771D-6BB8-87F4-B81919F6E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920" y="1653172"/>
            <a:ext cx="3542785" cy="264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21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66F0C1FA-CBBF-3D60-C798-5E45B264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5E80DC3A-02EF-0531-9576-77061984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E16782-64EC-86E5-F25F-33335B373712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59EC0568-4054-982E-B0A7-87ECB7DC3AA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Sorry – that’s incorrect!</a:t>
            </a:r>
          </a:p>
          <a:p>
            <a:pPr marL="139700" lvl="0" indent="0">
              <a:buNone/>
            </a:pPr>
            <a:r>
              <a:rPr lang="en-US" sz="1800" dirty="0"/>
              <a:t>Remember, cancer will disrupt uniformity/structure that a tissue may have. If you notice repeated patterns or shapes, you are likely looking at the healthy sample. </a:t>
            </a:r>
            <a:endParaRPr lang="en-US" sz="18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7FCA60B3-C2D6-C835-8D79-A73523C10495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E36928AA-010C-5F91-0664-5EDFA77E354D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9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CE1EB602-4019-927F-4381-A8D9BED6B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5B9EB195-79E8-9CA5-73F1-E1E1D704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DA61DB-3B04-65F6-AEA7-D058E69E7EB5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26FB4295-6375-A939-42F7-6087037F1048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87D32A80-7713-4986-47C7-2FE8F4DFAD28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93FC260E-2562-8ED5-50D1-1F06B84B5B22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1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0959D42A-D22F-CE04-37A1-E71BA268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1CC016E-86FF-12ED-7892-66CDACB1F2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FC80F6C2-E34E-56B2-5FDE-CAACB6DE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10" y="540236"/>
            <a:ext cx="759798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colon cancer?</a:t>
            </a:r>
            <a:endParaRPr lang="en-CA" sz="2400" b="1" dirty="0"/>
          </a:p>
        </p:txBody>
      </p:sp>
      <p:pic>
        <p:nvPicPr>
          <p:cNvPr id="4" name="Picture 3" descr="A close-up of a pink and white cell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F51E35AD-FFE8-152C-7F23-97DCA9409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210" y="1653172"/>
            <a:ext cx="3269742" cy="264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-up of a microscopic view of a small intestine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BEC61255-8853-A2A3-3B72-7209AA3D8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895" y="1653172"/>
            <a:ext cx="3351896" cy="264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60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48CD9722-EAAA-5685-0FA5-177A522F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1D2689EE-311C-48B2-3F50-BC056241BF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31E34C-F2A2-283A-B4B5-EFFB2106B2C3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4F5C6181-0C5B-2761-2FB3-CBA4E799A4D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</a:t>
            </a:r>
          </a:p>
          <a:p>
            <a:pPr marL="139700" lvl="0" indent="0">
              <a:buNone/>
            </a:pPr>
            <a:r>
              <a:rPr lang="en-US" sz="1800" dirty="0"/>
              <a:t>Cancer tends to disrupt specialized structures with its overgrowing cells! Looking for patterns is a good place to start when trying to determine which tissue is healthy. </a:t>
            </a:r>
            <a:endParaRPr lang="en-US" sz="18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23AC7BC-996E-2BA7-766D-83850A9A8DAB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E3C5323B-2491-424D-2AE9-2CDC458A5EBE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4FB68784-C04A-576C-540C-1EA58E21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C60A92C5-B579-6755-50B7-AC53AD9FDE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FB5C95-FB81-817B-1D87-7B188F89FB4C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E9903B62-7C4A-F753-657C-7A072C393D3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410AFA42-01F4-913E-622B-95B85E6F2C0D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0AD6C092-C93B-1C37-FC77-D384DC28A87E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0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0BB105A4-0DBB-125C-87D7-A58498C7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0FCF54C2-4BE9-1544-9034-16BE72A2F5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A68A382B-07B4-8599-86B7-1C2D1D7BF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10" y="540236"/>
            <a:ext cx="759798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brain cancer?</a:t>
            </a:r>
            <a:endParaRPr lang="en-CA" sz="2400" b="1" dirty="0"/>
          </a:p>
        </p:txBody>
      </p:sp>
      <p:pic>
        <p:nvPicPr>
          <p:cNvPr id="4" name="Picture 3" descr="A close-up of a pink surface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7A1F645F-F0E3-1FB1-7264-F37850322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10" y="1562100"/>
            <a:ext cx="3578562" cy="254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lose-up of a purple and white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42449811-1326-6935-9986-AA7AF9012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430" y="1545455"/>
            <a:ext cx="3578562" cy="257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34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4B528BE4-B2D0-C5E2-C7BE-D51387A4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A4995B37-65B0-665B-E847-E12D022657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9FA0FB-E9ED-7837-4ECB-C72F3A1407BF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EA44E78A-FB13-12A7-06F3-C5C43D316B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2000" dirty="0"/>
              <a:t>Note: Dark dots represent the nuclei of cells present in that area. Since cancer is our cells growing out of control, we would expect more nuclei.</a:t>
            </a:r>
            <a:endParaRPr lang="en-US" sz="36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82AACD8B-9CC7-4E3B-AFD9-1FE56E62379F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6D467DC3-0836-6E66-33E6-6001DBF7DF23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21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43DB09EE-8E6A-916E-E2C5-6D07448F8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3ACE0624-B993-4C9E-1508-95CF26ABBC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009551-6765-CB7F-3182-6CE9125E48AD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A4F2862D-14A2-6EB7-95FD-FD779EC258C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0D0CA2DE-E731-AADB-A475-F78A029FF26B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6CBD0F60-4BC2-3E05-F957-EC2FFB3B05AD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9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>
          <a:extLst>
            <a:ext uri="{FF2B5EF4-FFF2-40B4-BE49-F238E27FC236}">
              <a16:creationId xmlns:a16="http://schemas.microsoft.com/office/drawing/2014/main" id="{49FDC0B1-7177-F17F-72E4-52391676E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69294B98-7EF3-AF96-EFEB-301B6976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" name="Subtitle 3">
            <a:extLst>
              <a:ext uri="{FF2B5EF4-FFF2-40B4-BE49-F238E27FC236}">
                <a16:creationId xmlns:a16="http://schemas.microsoft.com/office/drawing/2014/main" id="{B643AB4F-B3A9-6ECC-DB7F-910E50BBB6ED}"/>
              </a:ext>
            </a:extLst>
          </p:cNvPr>
          <p:cNvSpPr txBox="1">
            <a:spLocks/>
          </p:cNvSpPr>
          <p:nvPr/>
        </p:nvSpPr>
        <p:spPr>
          <a:xfrm>
            <a:off x="925410" y="540236"/>
            <a:ext cx="72931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/>
            <a:r>
              <a:rPr lang="en-US" sz="2400" b="1" dirty="0"/>
              <a:t>Which of the following is liver cancer?</a:t>
            </a:r>
            <a:endParaRPr lang="en-CA" sz="2400" b="1" dirty="0"/>
          </a:p>
        </p:txBody>
      </p:sp>
      <p:pic>
        <p:nvPicPr>
          <p:cNvPr id="4" name="Picture 3" descr="A close-up of a microscope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46AD9F9E-0E78-52AE-EC98-CD3B195A7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10" y="1669649"/>
            <a:ext cx="3440220" cy="237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63E770D4-45FE-9094-D427-51AF78271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372" y="1669650"/>
            <a:ext cx="3348996" cy="237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7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AE2773BB-D983-B648-D4D3-BD5B6A193BD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4BFD8D-16EC-A5E6-060C-CC626312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029207" cy="5727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Tip #1: Distinct Structures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8302CB9D-FFB5-1B25-50CA-19C7256A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09223"/>
              </p:ext>
            </p:extLst>
          </p:nvPr>
        </p:nvGraphicFramePr>
        <p:xfrm>
          <a:off x="433018" y="1176221"/>
          <a:ext cx="4138983" cy="332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18" descr="A close-up of a microscope&#10;&#10;AI-generated content may be incorrect.">
            <a:extLst>
              <a:ext uri="{FF2B5EF4-FFF2-40B4-BE49-F238E27FC236}">
                <a16:creationId xmlns:a16="http://schemas.microsoft.com/office/drawing/2014/main" id="{04A215D5-8804-0B08-1E24-DB7547D139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610"/>
          <a:stretch>
            <a:fillRect/>
          </a:stretch>
        </p:blipFill>
        <p:spPr>
          <a:xfrm>
            <a:off x="4891629" y="1214443"/>
            <a:ext cx="2505949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1E9430BE-7ACC-9A9C-1E44-9C42E15EAD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14" y="2615002"/>
            <a:ext cx="2230568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07B85F17-B2B8-47CD-B494-5E9672A5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graphicEl>
                                              <a:dgm id="{07B85F17-B2B8-47CD-B494-5E9672A50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DF994D5-E79A-4CEB-8986-A596F770D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graphicEl>
                                              <a:dgm id="{ADF994D5-E79A-4CEB-8986-A596F770D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2D7D829D-BDC6-9D50-32AE-F7D8D5189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078DF65-655E-38E3-112A-B9A5D87B81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CBCADD-9B2B-C07B-81CC-6CDE6DBF0006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18DFA651-21C6-D022-E952-17637FF6EAE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Sorry – that’s incorrect! </a:t>
            </a:r>
          </a:p>
          <a:p>
            <a:pPr marL="139700" lvl="0" indent="0">
              <a:buNone/>
            </a:pPr>
            <a:r>
              <a:rPr lang="en-US" sz="2000" dirty="0"/>
              <a:t>Try to identify the tissue that looks "messy" versus the tissue that looks more organized and uniform. The messy tissue is likely to be cancerous. 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0A09EEF-F465-D144-D8BF-83D18C9E1804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Try again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7A0FE18C-0795-5BF8-4979-D1251845ECAE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Move on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>
          <a:extLst>
            <a:ext uri="{FF2B5EF4-FFF2-40B4-BE49-F238E27FC236}">
              <a16:creationId xmlns:a16="http://schemas.microsoft.com/office/drawing/2014/main" id="{587A30C7-0152-DEDD-2B0D-6C95C5C47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scope&#10;&#10;AI-generated content may be incorrect.">
            <a:extLst>
              <a:ext uri="{FF2B5EF4-FFF2-40B4-BE49-F238E27FC236}">
                <a16:creationId xmlns:a16="http://schemas.microsoft.com/office/drawing/2014/main" id="{933D15B2-5152-AA04-E74A-A1FC41EC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FAC23E-CC7E-1B9C-C82E-B42FB3196D36}"/>
              </a:ext>
            </a:extLst>
          </p:cNvPr>
          <p:cNvSpPr/>
          <p:nvPr/>
        </p:nvSpPr>
        <p:spPr>
          <a:xfrm>
            <a:off x="846125" y="1230630"/>
            <a:ext cx="7451747" cy="1727718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8" name="Google Shape;1538;p120">
            <a:extLst>
              <a:ext uri="{FF2B5EF4-FFF2-40B4-BE49-F238E27FC236}">
                <a16:creationId xmlns:a16="http://schemas.microsoft.com/office/drawing/2014/main" id="{86C18D64-3FCD-75E2-3006-2377A4B1100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876706" y="719328"/>
            <a:ext cx="7390587" cy="27528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>
              <a:buNone/>
            </a:pPr>
            <a:r>
              <a:rPr lang="en-US" sz="4800" dirty="0">
                <a:latin typeface="Century Gothic" panose="020B0502020202020204" pitchFamily="34" charset="0"/>
              </a:rPr>
              <a:t>Correct! Well done </a:t>
            </a:r>
            <a:r>
              <a:rPr lang="en-US" sz="4800" dirty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en-US" sz="5400" i="1" dirty="0"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3141FAF5-3069-449B-C57F-005C0FFD43BA}"/>
              </a:ext>
            </a:extLst>
          </p:cNvPr>
          <p:cNvSpPr/>
          <p:nvPr/>
        </p:nvSpPr>
        <p:spPr>
          <a:xfrm>
            <a:off x="876706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Go back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hlinkClick r:id="rId5" action="ppaction://hlinksldjump"/>
            <a:extLst>
              <a:ext uri="{FF2B5EF4-FFF2-40B4-BE49-F238E27FC236}">
                <a16:creationId xmlns:a16="http://schemas.microsoft.com/office/drawing/2014/main" id="{311F7EE5-4390-7136-35E3-319083F44052}"/>
              </a:ext>
            </a:extLst>
          </p:cNvPr>
          <p:cNvSpPr/>
          <p:nvPr/>
        </p:nvSpPr>
        <p:spPr>
          <a:xfrm>
            <a:off x="4937559" y="3432414"/>
            <a:ext cx="3329734" cy="754893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</a:rPr>
              <a:t>Continue </a:t>
            </a:r>
            <a:r>
              <a:rPr lang="en-US" sz="2400" dirty="0">
                <a:solidFill>
                  <a:schemeClr val="bg2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81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DFAF728-3D39-C019-27BC-71C5B786EE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6477"/>
            <a:ext cx="9144000" cy="5143501"/>
          </a:xfrm>
          <a:prstGeom prst="rect">
            <a:avLst/>
          </a:prstGeom>
        </p:spPr>
      </p:pic>
      <p:sp>
        <p:nvSpPr>
          <p:cNvPr id="1531" name="Google Shape;1531;p119"/>
          <p:cNvSpPr txBox="1">
            <a:spLocks noGrp="1"/>
          </p:cNvSpPr>
          <p:nvPr>
            <p:ph type="title"/>
          </p:nvPr>
        </p:nvSpPr>
        <p:spPr>
          <a:xfrm>
            <a:off x="752852" y="700295"/>
            <a:ext cx="7638295" cy="1871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n>
                  <a:solidFill>
                    <a:srgbClr val="50364E"/>
                  </a:solidFill>
                </a:ln>
                <a:solidFill>
                  <a:srgbClr val="CF90D4"/>
                </a:solidFill>
                <a:latin typeface="Century Gothic" panose="020B0502020202020204" pitchFamily="34" charset="0"/>
              </a:rPr>
              <a:t>Thanks for practicing your pathology skills with us!</a:t>
            </a:r>
            <a:endParaRPr sz="4400" b="1" dirty="0">
              <a:ln>
                <a:solidFill>
                  <a:srgbClr val="50364E"/>
                </a:solidFill>
              </a:ln>
              <a:solidFill>
                <a:srgbClr val="CF90D4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8031FE-B1C2-4CBF-C4AA-93049A960EDD}"/>
              </a:ext>
            </a:extLst>
          </p:cNvPr>
          <p:cNvSpPr/>
          <p:nvPr/>
        </p:nvSpPr>
        <p:spPr>
          <a:xfrm>
            <a:off x="752852" y="2496582"/>
            <a:ext cx="3728926" cy="996426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IN" sz="1100" dirty="0">
                <a:solidFill>
                  <a:schemeClr val="bg2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Like what you see? Scan the QR code below to give us feedback!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B9580F-467D-9DD6-5947-E8BC59167A87}"/>
              </a:ext>
            </a:extLst>
          </p:cNvPr>
          <p:cNvSpPr/>
          <p:nvPr/>
        </p:nvSpPr>
        <p:spPr>
          <a:xfrm>
            <a:off x="4662224" y="2496581"/>
            <a:ext cx="4050794" cy="996427"/>
          </a:xfrm>
          <a:prstGeom prst="roundRect">
            <a:avLst/>
          </a:prstGeom>
          <a:solidFill>
            <a:srgbClr val="E0C2E1"/>
          </a:solidFill>
          <a:ln>
            <a:solidFill>
              <a:srgbClr val="5036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IN" sz="1100" dirty="0">
                <a:solidFill>
                  <a:schemeClr val="bg2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Without research, hope is just a word. Research allows us to continue to improve outcomes for patients and our community. Thank you for your support!</a:t>
            </a:r>
          </a:p>
        </p:txBody>
      </p:sp>
      <p:pic>
        <p:nvPicPr>
          <p:cNvPr id="11" name="Picture 10" descr="A black and grey logo&#10;&#10;AI-generated content may be incorrect.">
            <a:extLst>
              <a:ext uri="{FF2B5EF4-FFF2-40B4-BE49-F238E27FC236}">
                <a16:creationId xmlns:a16="http://schemas.microsoft.com/office/drawing/2014/main" id="{C479534E-DAD6-E083-E83B-33A186A75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14" y="3795303"/>
            <a:ext cx="1869414" cy="74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D0BAC15-A602-FCE2-5048-A26350BB5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656" y="3558921"/>
            <a:ext cx="1215338" cy="121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>
          <a:extLst>
            <a:ext uri="{FF2B5EF4-FFF2-40B4-BE49-F238E27FC236}">
              <a16:creationId xmlns:a16="http://schemas.microsoft.com/office/drawing/2014/main" id="{87E0D935-5E52-AA06-4F0B-24C587C3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2F42C58F-CD8B-4C6D-6BBB-727AE2D312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483ABC-B9FE-58C8-39EB-6D782067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029207" cy="5727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Tip #2: “Messy” Cells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505963-CE18-B635-EDC5-E64111720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255788"/>
              </p:ext>
            </p:extLst>
          </p:nvPr>
        </p:nvGraphicFramePr>
        <p:xfrm>
          <a:off x="433018" y="1462751"/>
          <a:ext cx="4138983" cy="288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F8D3463-0382-8C8E-1A1E-A24348A51C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610"/>
          <a:stretch>
            <a:fillRect/>
          </a:stretch>
        </p:blipFill>
        <p:spPr>
          <a:xfrm>
            <a:off x="4891629" y="1214443"/>
            <a:ext cx="2505949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9EC4603B-F70F-3935-D0F7-360807485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14" y="2615002"/>
            <a:ext cx="2230568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0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481DB8-3111-49E0-BB16-1AEA83447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E481DB8-3111-49E0-BB16-1AEA83447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F45513-09F6-4D4E-899F-B94CB4F80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6F45513-09F6-4D4E-899F-B94CB4F80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>
          <a:extLst>
            <a:ext uri="{FF2B5EF4-FFF2-40B4-BE49-F238E27FC236}">
              <a16:creationId xmlns:a16="http://schemas.microsoft.com/office/drawing/2014/main" id="{581132E3-D969-46E4-1CC2-84737BB4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86764237-7954-585F-D742-5B50155FEB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1C855-6113-94C1-E3D9-6B13E544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029207" cy="5727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Tip #3: Many Nuclei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FABF12-26CA-0279-B85A-22A408D99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96779"/>
              </p:ext>
            </p:extLst>
          </p:nvPr>
        </p:nvGraphicFramePr>
        <p:xfrm>
          <a:off x="433018" y="1234400"/>
          <a:ext cx="4138983" cy="312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48213664-7730-EDBF-502D-DF92F92BBA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610"/>
          <a:stretch>
            <a:fillRect/>
          </a:stretch>
        </p:blipFill>
        <p:spPr>
          <a:xfrm>
            <a:off x="4891629" y="1214443"/>
            <a:ext cx="2505949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E2732048-B77A-E010-3408-2FD6DCEBD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14" y="2615002"/>
            <a:ext cx="2230568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0C78B2-D532-49AA-87FE-8654291B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940C78B2-D532-49AA-87FE-8654291B0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E9FE75-6EA4-4BA9-B0FB-5C47B9734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4E9FE75-6EA4-4BA9-B0FB-5C47B9734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>
          <a:extLst>
            <a:ext uri="{FF2B5EF4-FFF2-40B4-BE49-F238E27FC236}">
              <a16:creationId xmlns:a16="http://schemas.microsoft.com/office/drawing/2014/main" id="{D67BB57C-2BFC-78D5-0008-B393BB66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F1ED8AC7-C10F-D13D-9D33-BA685A5B7B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77229D-4506-4F03-6AC0-B6B82DD9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029207" cy="5727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Tip #4: White Areas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AA36D2-DE59-4BC0-4834-0B4FC92E4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165004"/>
              </p:ext>
            </p:extLst>
          </p:nvPr>
        </p:nvGraphicFramePr>
        <p:xfrm>
          <a:off x="433018" y="1214443"/>
          <a:ext cx="4138983" cy="299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close-up of a microscope&#10;&#10;AI-generated content may be incorrect.">
            <a:extLst>
              <a:ext uri="{FF2B5EF4-FFF2-40B4-BE49-F238E27FC236}">
                <a16:creationId xmlns:a16="http://schemas.microsoft.com/office/drawing/2014/main" id="{B3C023B1-2009-B008-6806-D19082263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610"/>
          <a:stretch>
            <a:fillRect/>
          </a:stretch>
        </p:blipFill>
        <p:spPr>
          <a:xfrm>
            <a:off x="4891629" y="1214443"/>
            <a:ext cx="2505949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C0382671-BD81-5D63-16C7-F5367DF56B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414" y="2615002"/>
            <a:ext cx="2230568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1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A4C9B5-79D8-401B-A008-BA7EE70B7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AA4C9B5-79D8-401B-A008-BA7EE70B7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3F73AF-BB04-40E1-8C07-5F92016BF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13F73AF-BB04-40E1-8C07-5F92016BF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>
          <a:extLst>
            <a:ext uri="{FF2B5EF4-FFF2-40B4-BE49-F238E27FC236}">
              <a16:creationId xmlns:a16="http://schemas.microsoft.com/office/drawing/2014/main" id="{9D7B77EE-CE85-80F6-515B-DB4AC4C10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D6055732-06C8-52A8-8A7E-5DCFEBCB5D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E99A3D-D4BA-E8F4-5AFD-71F10C78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4" y="445025"/>
            <a:ext cx="5029207" cy="5727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Tip #5: Defined Borders</a:t>
            </a:r>
            <a:endParaRPr lang="en-CA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A5AA003-9509-908F-00CE-C88F4A25C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296086"/>
              </p:ext>
            </p:extLst>
          </p:nvPr>
        </p:nvGraphicFramePr>
        <p:xfrm>
          <a:off x="433018" y="1538713"/>
          <a:ext cx="3876528" cy="115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661E20-4C17-1461-F8FF-A053B6352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95381"/>
              </p:ext>
            </p:extLst>
          </p:nvPr>
        </p:nvGraphicFramePr>
        <p:xfrm>
          <a:off x="1748168" y="3358823"/>
          <a:ext cx="4685583" cy="107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A78F729-1B1F-966C-A8A0-B6D71110B555}"/>
              </a:ext>
            </a:extLst>
          </p:cNvPr>
          <p:cNvGrpSpPr/>
          <p:nvPr/>
        </p:nvGrpSpPr>
        <p:grpSpPr>
          <a:xfrm>
            <a:off x="433019" y="3140300"/>
            <a:ext cx="3876528" cy="1422311"/>
            <a:chOff x="-292564" y="26154"/>
            <a:chExt cx="4685583" cy="10740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3028D7D-D35B-3470-D194-807AE4AD2D71}"/>
                </a:ext>
              </a:extLst>
            </p:cNvPr>
            <p:cNvSpPr/>
            <p:nvPr/>
          </p:nvSpPr>
          <p:spPr>
            <a:xfrm>
              <a:off x="-292564" y="26154"/>
              <a:ext cx="4685583" cy="1074060"/>
            </a:xfrm>
            <a:prstGeom prst="roundRect">
              <a:avLst/>
            </a:prstGeom>
            <a:solidFill>
              <a:srgbClr val="E0C2E1"/>
            </a:solidFill>
            <a:ln>
              <a:solidFill>
                <a:srgbClr val="50364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08CBDE5-CE67-6A7B-FC54-0442293DA74C}"/>
                </a:ext>
              </a:extLst>
            </p:cNvPr>
            <p:cNvSpPr txBox="1"/>
            <p:nvPr/>
          </p:nvSpPr>
          <p:spPr>
            <a:xfrm>
              <a:off x="52431" y="56903"/>
              <a:ext cx="3995595" cy="969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i="1" kern="12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That was our final tip… so, let’s get pathologizing! </a:t>
              </a:r>
              <a:r>
                <a:rPr lang="en-US" sz="2700" b="1" i="1" kern="1200" dirty="0">
                  <a:solidFill>
                    <a:schemeClr val="bg2"/>
                  </a:solidFill>
                  <a:latin typeface="Century Gothic" panose="020B0502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2700" b="1" i="1" kern="12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 </a:t>
              </a:r>
              <a:endParaRPr lang="en-CA" sz="2700" kern="1200" dirty="0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Picture 2" descr="A close-up of a microscope&#10;&#10;AI-generated content may be incorrect.">
            <a:extLst>
              <a:ext uri="{FF2B5EF4-FFF2-40B4-BE49-F238E27FC236}">
                <a16:creationId xmlns:a16="http://schemas.microsoft.com/office/drawing/2014/main" id="{77782A82-BCD2-4B14-B528-7513FF04150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3610"/>
          <a:stretch>
            <a:fillRect/>
          </a:stretch>
        </p:blipFill>
        <p:spPr>
          <a:xfrm>
            <a:off x="4891629" y="1214443"/>
            <a:ext cx="2505949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microscope view of a cell&#10;&#10;AI-generated content may be incorrect.">
            <a:extLst>
              <a:ext uri="{FF2B5EF4-FFF2-40B4-BE49-F238E27FC236}">
                <a16:creationId xmlns:a16="http://schemas.microsoft.com/office/drawing/2014/main" id="{8E4E765F-4511-9A6B-FAD0-23B7F2860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0414" y="2615002"/>
            <a:ext cx="2230568" cy="188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0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icroscope&#10;&#10;AI-generated content may be incorrect.">
            <a:extLst>
              <a:ext uri="{FF2B5EF4-FFF2-40B4-BE49-F238E27FC236}">
                <a16:creationId xmlns:a16="http://schemas.microsoft.com/office/drawing/2014/main" id="{A8ED51EF-2F1F-1FB5-94D8-A1DD90AE45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8127" b="8127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1915DAD1-27AB-BAE0-9281-84F4B45B0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220" y="540236"/>
            <a:ext cx="6661560" cy="572700"/>
          </a:xfrm>
        </p:spPr>
        <p:txBody>
          <a:bodyPr anchor="ctr"/>
          <a:lstStyle/>
          <a:p>
            <a:pPr marL="114300" indent="0" algn="ctr">
              <a:buNone/>
            </a:pPr>
            <a:r>
              <a:rPr lang="en-US" sz="2400" b="1" dirty="0"/>
              <a:t>Which of the following is lung cancer?</a:t>
            </a:r>
            <a:endParaRPr lang="en-CA" sz="2400" b="1" dirty="0"/>
          </a:p>
        </p:txBody>
      </p:sp>
      <p:pic>
        <p:nvPicPr>
          <p:cNvPr id="9" name="Picture 8" descr="A close-up of a microscopic view of a human lung&#10;&#10;AI-generated content may be incorrect.">
            <a:hlinkClick r:id="rId4" action="ppaction://hlinksldjump"/>
            <a:extLst>
              <a:ext uri="{FF2B5EF4-FFF2-40B4-BE49-F238E27FC236}">
                <a16:creationId xmlns:a16="http://schemas.microsoft.com/office/drawing/2014/main" id="{988AE3BE-989A-7645-0F59-F2DB1822A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648" y="1521137"/>
            <a:ext cx="3330780" cy="254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close-up of a pink and white cell&#10;&#10;AI-generated content may be incorrect.">
            <a:hlinkClick r:id="rId6" action="ppaction://hlinksldjump"/>
            <a:extLst>
              <a:ext uri="{FF2B5EF4-FFF2-40B4-BE49-F238E27FC236}">
                <a16:creationId xmlns:a16="http://schemas.microsoft.com/office/drawing/2014/main" id="{D0F0364A-FE09-4789-F252-AC243145D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73" y="1521137"/>
            <a:ext cx="3330780" cy="25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1082</Words>
  <Application>Microsoft Office PowerPoint</Application>
  <PresentationFormat>On-screen Show (16:9)</PresentationFormat>
  <Paragraphs>122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Century Gothic</vt:lpstr>
      <vt:lpstr>Merriweather Light</vt:lpstr>
      <vt:lpstr>Montserrat</vt:lpstr>
      <vt:lpstr>Arial</vt:lpstr>
      <vt:lpstr>Vidaloka</vt:lpstr>
      <vt:lpstr>Minimalist Business Slides XL by Slidesgo</vt:lpstr>
      <vt:lpstr>Learn to be a PATHOLOGIST</vt:lpstr>
      <vt:lpstr>What is a Pathologist?</vt:lpstr>
      <vt:lpstr>Determining Pathology</vt:lpstr>
      <vt:lpstr>Tip #1: Distinct Structures</vt:lpstr>
      <vt:lpstr>Tip #2: “Messy” Cells</vt:lpstr>
      <vt:lpstr>Tip #3: Many Nuclei</vt:lpstr>
      <vt:lpstr>Tip #4: White Areas</vt:lpstr>
      <vt:lpstr>Tip #5: Defined Borders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practicing your pathology skills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Krista Lucier</cp:lastModifiedBy>
  <cp:revision>37</cp:revision>
  <dcterms:modified xsi:type="dcterms:W3CDTF">2025-07-16T15:18:27Z</dcterms:modified>
</cp:coreProperties>
</file>